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256" r:id="rId2"/>
    <p:sldId id="290" r:id="rId3"/>
    <p:sldId id="286" r:id="rId4"/>
    <p:sldId id="285" r:id="rId5"/>
    <p:sldId id="287" r:id="rId6"/>
    <p:sldId id="288" r:id="rId7"/>
    <p:sldId id="274" r:id="rId8"/>
    <p:sldId id="278" r:id="rId9"/>
    <p:sldId id="279" r:id="rId10"/>
    <p:sldId id="280" r:id="rId11"/>
    <p:sldId id="264" r:id="rId12"/>
    <p:sldId id="289" r:id="rId13"/>
    <p:sldId id="258" r:id="rId14"/>
    <p:sldId id="263" r:id="rId15"/>
    <p:sldId id="261" r:id="rId16"/>
    <p:sldId id="262" r:id="rId17"/>
    <p:sldId id="259" r:id="rId18"/>
    <p:sldId id="260" r:id="rId19"/>
    <p:sldId id="272" r:id="rId20"/>
    <p:sldId id="266" r:id="rId21"/>
    <p:sldId id="267" r:id="rId22"/>
    <p:sldId id="268" r:id="rId23"/>
    <p:sldId id="269" r:id="rId24"/>
    <p:sldId id="270" r:id="rId25"/>
    <p:sldId id="271" r:id="rId26"/>
    <p:sldId id="275" r:id="rId27"/>
    <p:sldId id="282" r:id="rId28"/>
    <p:sldId id="281" r:id="rId29"/>
    <p:sldId id="283"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CDA63-EB59-441B-AD20-BC9959CD95CD}" v="4" dt="2023-11-27T22:04:04.695"/>
    <p1510:client id="{4305CFFB-209A-1D8E-F93C-8B505DD6C838}" v="10" dt="2023-11-28T14:04:13.200"/>
    <p1510:client id="{6302CE5A-2E67-58D1-AD38-7FE08AFEAAEE}" v="175" dt="2023-11-27T23:03:39.215"/>
    <p1510:client id="{66ED70F4-E026-1183-1945-B4D597943B2E}" v="65" dt="2023-11-28T13:42:00.187"/>
    <p1510:client id="{6ACA2287-1EC1-F26A-F5B2-8B0344C98D0F}" v="39" dt="2023-11-28T13:29:31.928"/>
    <p1510:client id="{88369615-47DA-C324-E1E4-10A8B5CF770B}" v="185" dt="2023-11-27T22:25:00.938"/>
    <p1510:client id="{9C9EDB3C-4E93-F479-501F-DFEE725C14C8}" v="13" dt="2023-11-28T14:07:07.138"/>
    <p1510:client id="{F103FB01-D26C-AF8E-CF2E-93C1EB1B6F53}" v="3" dt="2023-11-28T00:51:53.557"/>
    <p1510:client id="{FAB848D0-1E0E-761B-2615-1866128ED924}" v="4" dt="2023-11-28T03:10:53.4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54C608-AE9E-404E-B529-0F92FC16ABF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D4FDB00-6F7D-4C83-A57B-2984C0597F5D}">
      <dgm:prSet/>
      <dgm:spPr/>
      <dgm:t>
        <a:bodyPr/>
        <a:lstStyle/>
        <a:p>
          <a:pPr>
            <a:defRPr cap="all"/>
          </a:pPr>
          <a:r>
            <a:rPr lang="en-US"/>
            <a:t>Recognize and respond to mental health services needs</a:t>
          </a:r>
        </a:p>
      </dgm:t>
    </dgm:pt>
    <dgm:pt modelId="{B9DB911C-C970-42EE-B117-2B0440B802C7}" type="parTrans" cxnId="{56025485-8EFF-4A12-A5A9-1096F10A58EE}">
      <dgm:prSet/>
      <dgm:spPr/>
      <dgm:t>
        <a:bodyPr/>
        <a:lstStyle/>
        <a:p>
          <a:endParaRPr lang="en-US"/>
        </a:p>
      </dgm:t>
    </dgm:pt>
    <dgm:pt modelId="{95400036-3351-436C-ADFA-2AC3B1E7361B}" type="sibTrans" cxnId="{56025485-8EFF-4A12-A5A9-1096F10A58EE}">
      <dgm:prSet/>
      <dgm:spPr/>
      <dgm:t>
        <a:bodyPr/>
        <a:lstStyle/>
        <a:p>
          <a:endParaRPr lang="en-US"/>
        </a:p>
      </dgm:t>
    </dgm:pt>
    <dgm:pt modelId="{EF1B96F8-D703-4D89-8BDD-D0AF38A5774F}">
      <dgm:prSet/>
      <dgm:spPr/>
      <dgm:t>
        <a:bodyPr/>
        <a:lstStyle/>
        <a:p>
          <a:pPr>
            <a:defRPr cap="all"/>
          </a:pPr>
          <a:r>
            <a:rPr lang="en-US"/>
            <a:t>Short term counseling interventions</a:t>
          </a:r>
        </a:p>
      </dgm:t>
    </dgm:pt>
    <dgm:pt modelId="{BAAB8563-D184-4A4C-86A8-D659C4502AE9}" type="parTrans" cxnId="{72A531E7-C4B0-495D-8E1C-DE4B9ED5F844}">
      <dgm:prSet/>
      <dgm:spPr/>
      <dgm:t>
        <a:bodyPr/>
        <a:lstStyle/>
        <a:p>
          <a:endParaRPr lang="en-US"/>
        </a:p>
      </dgm:t>
    </dgm:pt>
    <dgm:pt modelId="{A8B09408-DDEA-419C-9DEC-EF9D9A1383AF}" type="sibTrans" cxnId="{72A531E7-C4B0-495D-8E1C-DE4B9ED5F844}">
      <dgm:prSet/>
      <dgm:spPr/>
      <dgm:t>
        <a:bodyPr/>
        <a:lstStyle/>
        <a:p>
          <a:endParaRPr lang="en-US"/>
        </a:p>
      </dgm:t>
    </dgm:pt>
    <dgm:pt modelId="{73A06420-9E4B-45FE-926F-815C48B9E8A6}">
      <dgm:prSet/>
      <dgm:spPr/>
      <dgm:t>
        <a:bodyPr/>
        <a:lstStyle/>
        <a:p>
          <a:pPr>
            <a:defRPr cap="all"/>
          </a:pPr>
          <a:r>
            <a:rPr lang="en-US"/>
            <a:t>Referral to community mental health services for long term support</a:t>
          </a:r>
        </a:p>
      </dgm:t>
    </dgm:pt>
    <dgm:pt modelId="{26FC1C38-F23B-411F-B298-0CDDF6D5BABF}" type="parTrans" cxnId="{742B3B26-7236-49DD-AA5C-D7F66C7E18C9}">
      <dgm:prSet/>
      <dgm:spPr/>
      <dgm:t>
        <a:bodyPr/>
        <a:lstStyle/>
        <a:p>
          <a:endParaRPr lang="en-US"/>
        </a:p>
      </dgm:t>
    </dgm:pt>
    <dgm:pt modelId="{06B3E4D7-C252-4611-922C-8B2088C1EE52}" type="sibTrans" cxnId="{742B3B26-7236-49DD-AA5C-D7F66C7E18C9}">
      <dgm:prSet/>
      <dgm:spPr/>
      <dgm:t>
        <a:bodyPr/>
        <a:lstStyle/>
        <a:p>
          <a:endParaRPr lang="en-US"/>
        </a:p>
      </dgm:t>
    </dgm:pt>
    <dgm:pt modelId="{84C07EDC-0AD4-46DF-AC84-F1AFB089E3D2}">
      <dgm:prSet/>
      <dgm:spPr/>
      <dgm:t>
        <a:bodyPr/>
        <a:lstStyle/>
        <a:p>
          <a:pPr>
            <a:defRPr cap="all"/>
          </a:pPr>
          <a:r>
            <a:rPr lang="en-US"/>
            <a:t>Advocate for all students' mental health needs through education that enhances mental health awareness</a:t>
          </a:r>
        </a:p>
      </dgm:t>
    </dgm:pt>
    <dgm:pt modelId="{5C39F49A-6F7E-4B81-B991-A1737B6BBBA1}" type="parTrans" cxnId="{63F4E4A0-57BE-41D8-8F3E-81A5248ED122}">
      <dgm:prSet/>
      <dgm:spPr/>
      <dgm:t>
        <a:bodyPr/>
        <a:lstStyle/>
        <a:p>
          <a:endParaRPr lang="en-US"/>
        </a:p>
      </dgm:t>
    </dgm:pt>
    <dgm:pt modelId="{63594B37-B01A-43F3-AE5C-825C11E113CF}" type="sibTrans" cxnId="{63F4E4A0-57BE-41D8-8F3E-81A5248ED122}">
      <dgm:prSet/>
      <dgm:spPr/>
      <dgm:t>
        <a:bodyPr/>
        <a:lstStyle/>
        <a:p>
          <a:endParaRPr lang="en-US"/>
        </a:p>
      </dgm:t>
    </dgm:pt>
    <dgm:pt modelId="{57D98F66-EFE3-417D-AAC2-414192A1E269}">
      <dgm:prSet/>
      <dgm:spPr/>
      <dgm:t>
        <a:bodyPr/>
        <a:lstStyle/>
        <a:p>
          <a:pPr>
            <a:defRPr cap="all"/>
          </a:pPr>
          <a:r>
            <a:rPr lang="en-US"/>
            <a:t>Promote Social/Emotional Wellness &amp; Awareness</a:t>
          </a:r>
        </a:p>
      </dgm:t>
    </dgm:pt>
    <dgm:pt modelId="{F8C16245-5243-43EC-A52D-07B1E73CC8AA}" type="parTrans" cxnId="{55D982F9-D2B4-44C4-8320-E36B48A27AE6}">
      <dgm:prSet/>
      <dgm:spPr/>
      <dgm:t>
        <a:bodyPr/>
        <a:lstStyle/>
        <a:p>
          <a:endParaRPr lang="en-US"/>
        </a:p>
      </dgm:t>
    </dgm:pt>
    <dgm:pt modelId="{472E508A-9450-4489-B073-64E736359CB7}" type="sibTrans" cxnId="{55D982F9-D2B4-44C4-8320-E36B48A27AE6}">
      <dgm:prSet/>
      <dgm:spPr/>
      <dgm:t>
        <a:bodyPr/>
        <a:lstStyle/>
        <a:p>
          <a:endParaRPr lang="en-US"/>
        </a:p>
      </dgm:t>
    </dgm:pt>
    <dgm:pt modelId="{FC19DAC4-EE11-47B6-A5CD-9765EAC9706B}" type="pres">
      <dgm:prSet presAssocID="{0654C608-AE9E-404E-B529-0F92FC16ABF5}" presName="root" presStyleCnt="0">
        <dgm:presLayoutVars>
          <dgm:dir/>
          <dgm:resizeHandles val="exact"/>
        </dgm:presLayoutVars>
      </dgm:prSet>
      <dgm:spPr/>
    </dgm:pt>
    <dgm:pt modelId="{E9F31912-8C5B-4F7F-B8FD-08A7781AFCCB}" type="pres">
      <dgm:prSet presAssocID="{4D4FDB00-6F7D-4C83-A57B-2984C0597F5D}" presName="compNode" presStyleCnt="0"/>
      <dgm:spPr/>
    </dgm:pt>
    <dgm:pt modelId="{B431D2DF-9E13-4354-8A5B-51E64F7FB160}" type="pres">
      <dgm:prSet presAssocID="{4D4FDB00-6F7D-4C83-A57B-2984C0597F5D}" presName="iconBgRect" presStyleLbl="bgShp" presStyleIdx="0" presStyleCnt="5"/>
      <dgm:spPr/>
    </dgm:pt>
    <dgm:pt modelId="{08B660E1-B779-4607-B7E4-77899C5E9BAD}" type="pres">
      <dgm:prSet presAssocID="{4D4FDB00-6F7D-4C83-A57B-2984C0597F5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A4F58790-F336-4E17-93FA-27EC42D12036}" type="pres">
      <dgm:prSet presAssocID="{4D4FDB00-6F7D-4C83-A57B-2984C0597F5D}" presName="spaceRect" presStyleCnt="0"/>
      <dgm:spPr/>
    </dgm:pt>
    <dgm:pt modelId="{2CEB16E2-F106-4382-81BB-B79B4E1E648E}" type="pres">
      <dgm:prSet presAssocID="{4D4FDB00-6F7D-4C83-A57B-2984C0597F5D}" presName="textRect" presStyleLbl="revTx" presStyleIdx="0" presStyleCnt="5">
        <dgm:presLayoutVars>
          <dgm:chMax val="1"/>
          <dgm:chPref val="1"/>
        </dgm:presLayoutVars>
      </dgm:prSet>
      <dgm:spPr/>
    </dgm:pt>
    <dgm:pt modelId="{B6A3ED7C-F369-4ADF-8291-39B59395CCE8}" type="pres">
      <dgm:prSet presAssocID="{95400036-3351-436C-ADFA-2AC3B1E7361B}" presName="sibTrans" presStyleCnt="0"/>
      <dgm:spPr/>
    </dgm:pt>
    <dgm:pt modelId="{4BADB415-73DA-45CA-A021-C265C6CCDE62}" type="pres">
      <dgm:prSet presAssocID="{EF1B96F8-D703-4D89-8BDD-D0AF38A5774F}" presName="compNode" presStyleCnt="0"/>
      <dgm:spPr/>
    </dgm:pt>
    <dgm:pt modelId="{24110340-63A4-4107-B72A-25793BDC7657}" type="pres">
      <dgm:prSet presAssocID="{EF1B96F8-D703-4D89-8BDD-D0AF38A5774F}" presName="iconBgRect" presStyleLbl="bgShp" presStyleIdx="1" presStyleCnt="5"/>
      <dgm:spPr/>
    </dgm:pt>
    <dgm:pt modelId="{8B79BA95-802E-411C-A7A8-02F6286A035E}" type="pres">
      <dgm:prSet presAssocID="{EF1B96F8-D703-4D89-8BDD-D0AF38A5774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163D99B1-2985-4F27-B60B-43D4EEC37437}" type="pres">
      <dgm:prSet presAssocID="{EF1B96F8-D703-4D89-8BDD-D0AF38A5774F}" presName="spaceRect" presStyleCnt="0"/>
      <dgm:spPr/>
    </dgm:pt>
    <dgm:pt modelId="{E990D1A5-8FA2-4F7D-AAFE-E6E630273B0A}" type="pres">
      <dgm:prSet presAssocID="{EF1B96F8-D703-4D89-8BDD-D0AF38A5774F}" presName="textRect" presStyleLbl="revTx" presStyleIdx="1" presStyleCnt="5">
        <dgm:presLayoutVars>
          <dgm:chMax val="1"/>
          <dgm:chPref val="1"/>
        </dgm:presLayoutVars>
      </dgm:prSet>
      <dgm:spPr/>
    </dgm:pt>
    <dgm:pt modelId="{2C80C37F-3F4E-419F-B6DF-EE836EEDFB29}" type="pres">
      <dgm:prSet presAssocID="{A8B09408-DDEA-419C-9DEC-EF9D9A1383AF}" presName="sibTrans" presStyleCnt="0"/>
      <dgm:spPr/>
    </dgm:pt>
    <dgm:pt modelId="{1C44D9C1-78B3-4743-98CF-CECAB7A47988}" type="pres">
      <dgm:prSet presAssocID="{73A06420-9E4B-45FE-926F-815C48B9E8A6}" presName="compNode" presStyleCnt="0"/>
      <dgm:spPr/>
    </dgm:pt>
    <dgm:pt modelId="{9085188F-D55D-49C2-B0A1-579BFAE1AB4F}" type="pres">
      <dgm:prSet presAssocID="{73A06420-9E4B-45FE-926F-815C48B9E8A6}" presName="iconBgRect" presStyleLbl="bgShp" presStyleIdx="2" presStyleCnt="5"/>
      <dgm:spPr/>
    </dgm:pt>
    <dgm:pt modelId="{99C519DB-AEA6-4F1C-B77F-C01B349DDFE9}" type="pres">
      <dgm:prSet presAssocID="{73A06420-9E4B-45FE-926F-815C48B9E8A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001E0D6D-A373-411A-9DB8-7ECC4D160316}" type="pres">
      <dgm:prSet presAssocID="{73A06420-9E4B-45FE-926F-815C48B9E8A6}" presName="spaceRect" presStyleCnt="0"/>
      <dgm:spPr/>
    </dgm:pt>
    <dgm:pt modelId="{562DDF5F-9AFE-4F81-83C0-D5BECAC46D66}" type="pres">
      <dgm:prSet presAssocID="{73A06420-9E4B-45FE-926F-815C48B9E8A6}" presName="textRect" presStyleLbl="revTx" presStyleIdx="2" presStyleCnt="5">
        <dgm:presLayoutVars>
          <dgm:chMax val="1"/>
          <dgm:chPref val="1"/>
        </dgm:presLayoutVars>
      </dgm:prSet>
      <dgm:spPr/>
    </dgm:pt>
    <dgm:pt modelId="{23E8BA9A-ADEA-456B-BA94-1F2928C1DC90}" type="pres">
      <dgm:prSet presAssocID="{06B3E4D7-C252-4611-922C-8B2088C1EE52}" presName="sibTrans" presStyleCnt="0"/>
      <dgm:spPr/>
    </dgm:pt>
    <dgm:pt modelId="{4632C915-8844-4B04-BE43-96D3DF2EF67D}" type="pres">
      <dgm:prSet presAssocID="{84C07EDC-0AD4-46DF-AC84-F1AFB089E3D2}" presName="compNode" presStyleCnt="0"/>
      <dgm:spPr/>
    </dgm:pt>
    <dgm:pt modelId="{385E0827-C129-411D-9309-98B4295CC875}" type="pres">
      <dgm:prSet presAssocID="{84C07EDC-0AD4-46DF-AC84-F1AFB089E3D2}" presName="iconBgRect" presStyleLbl="bgShp" presStyleIdx="3" presStyleCnt="5"/>
      <dgm:spPr/>
    </dgm:pt>
    <dgm:pt modelId="{C4189288-FA29-429B-B1EF-1BEEE44FBB7F}" type="pres">
      <dgm:prSet presAssocID="{84C07EDC-0AD4-46DF-AC84-F1AFB089E3D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D9B9AF7B-DC20-4394-97EA-73A6DB16FA5B}" type="pres">
      <dgm:prSet presAssocID="{84C07EDC-0AD4-46DF-AC84-F1AFB089E3D2}" presName="spaceRect" presStyleCnt="0"/>
      <dgm:spPr/>
    </dgm:pt>
    <dgm:pt modelId="{7220CFFD-2681-4B74-B987-F43DCDE7CAB3}" type="pres">
      <dgm:prSet presAssocID="{84C07EDC-0AD4-46DF-AC84-F1AFB089E3D2}" presName="textRect" presStyleLbl="revTx" presStyleIdx="3" presStyleCnt="5">
        <dgm:presLayoutVars>
          <dgm:chMax val="1"/>
          <dgm:chPref val="1"/>
        </dgm:presLayoutVars>
      </dgm:prSet>
      <dgm:spPr/>
    </dgm:pt>
    <dgm:pt modelId="{964247DE-9381-45BA-9F44-4663727FE50F}" type="pres">
      <dgm:prSet presAssocID="{63594B37-B01A-43F3-AE5C-825C11E113CF}" presName="sibTrans" presStyleCnt="0"/>
      <dgm:spPr/>
    </dgm:pt>
    <dgm:pt modelId="{5E3225E0-E85E-4B34-81FF-258915C8BD99}" type="pres">
      <dgm:prSet presAssocID="{57D98F66-EFE3-417D-AAC2-414192A1E269}" presName="compNode" presStyleCnt="0"/>
      <dgm:spPr/>
    </dgm:pt>
    <dgm:pt modelId="{CE371BDD-A944-4813-A234-FE319EDF9A92}" type="pres">
      <dgm:prSet presAssocID="{57D98F66-EFE3-417D-AAC2-414192A1E269}" presName="iconBgRect" presStyleLbl="bgShp" presStyleIdx="4" presStyleCnt="5"/>
      <dgm:spPr/>
    </dgm:pt>
    <dgm:pt modelId="{9DAF1CC7-2EA1-40B4-91BA-7B8E2E5F8F2B}" type="pres">
      <dgm:prSet presAssocID="{57D98F66-EFE3-417D-AAC2-414192A1E26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rt Organ"/>
        </a:ext>
      </dgm:extLst>
    </dgm:pt>
    <dgm:pt modelId="{175E7E39-1C0D-42EE-9261-072118EF8857}" type="pres">
      <dgm:prSet presAssocID="{57D98F66-EFE3-417D-AAC2-414192A1E269}" presName="spaceRect" presStyleCnt="0"/>
      <dgm:spPr/>
    </dgm:pt>
    <dgm:pt modelId="{FB6E7806-18BC-4129-9A6D-59ECA2C561FE}" type="pres">
      <dgm:prSet presAssocID="{57D98F66-EFE3-417D-AAC2-414192A1E269}" presName="textRect" presStyleLbl="revTx" presStyleIdx="4" presStyleCnt="5">
        <dgm:presLayoutVars>
          <dgm:chMax val="1"/>
          <dgm:chPref val="1"/>
        </dgm:presLayoutVars>
      </dgm:prSet>
      <dgm:spPr/>
    </dgm:pt>
  </dgm:ptLst>
  <dgm:cxnLst>
    <dgm:cxn modelId="{22176520-7094-4449-AAD1-BC1F08077F37}" type="presOf" srcId="{4D4FDB00-6F7D-4C83-A57B-2984C0597F5D}" destId="{2CEB16E2-F106-4382-81BB-B79B4E1E648E}" srcOrd="0" destOrd="0" presId="urn:microsoft.com/office/officeart/2018/5/layout/IconCircleLabelList"/>
    <dgm:cxn modelId="{742B3B26-7236-49DD-AA5C-D7F66C7E18C9}" srcId="{0654C608-AE9E-404E-B529-0F92FC16ABF5}" destId="{73A06420-9E4B-45FE-926F-815C48B9E8A6}" srcOrd="2" destOrd="0" parTransId="{26FC1C38-F23B-411F-B298-0CDDF6D5BABF}" sibTransId="{06B3E4D7-C252-4611-922C-8B2088C1EE52}"/>
    <dgm:cxn modelId="{D9AC6B3F-E48E-4BF9-952C-886D6348D3BB}" type="presOf" srcId="{73A06420-9E4B-45FE-926F-815C48B9E8A6}" destId="{562DDF5F-9AFE-4F81-83C0-D5BECAC46D66}" srcOrd="0" destOrd="0" presId="urn:microsoft.com/office/officeart/2018/5/layout/IconCircleLabelList"/>
    <dgm:cxn modelId="{4082F149-8874-435D-B184-6291702393D4}" type="presOf" srcId="{84C07EDC-0AD4-46DF-AC84-F1AFB089E3D2}" destId="{7220CFFD-2681-4B74-B987-F43DCDE7CAB3}" srcOrd="0" destOrd="0" presId="urn:microsoft.com/office/officeart/2018/5/layout/IconCircleLabelList"/>
    <dgm:cxn modelId="{BD21E973-3609-4933-A50F-04AF82358C33}" type="presOf" srcId="{EF1B96F8-D703-4D89-8BDD-D0AF38A5774F}" destId="{E990D1A5-8FA2-4F7D-AAFE-E6E630273B0A}" srcOrd="0" destOrd="0" presId="urn:microsoft.com/office/officeart/2018/5/layout/IconCircleLabelList"/>
    <dgm:cxn modelId="{56025485-8EFF-4A12-A5A9-1096F10A58EE}" srcId="{0654C608-AE9E-404E-B529-0F92FC16ABF5}" destId="{4D4FDB00-6F7D-4C83-A57B-2984C0597F5D}" srcOrd="0" destOrd="0" parTransId="{B9DB911C-C970-42EE-B117-2B0440B802C7}" sibTransId="{95400036-3351-436C-ADFA-2AC3B1E7361B}"/>
    <dgm:cxn modelId="{05D1348A-C629-4BCB-87D5-95F25E4796C1}" type="presOf" srcId="{57D98F66-EFE3-417D-AAC2-414192A1E269}" destId="{FB6E7806-18BC-4129-9A6D-59ECA2C561FE}" srcOrd="0" destOrd="0" presId="urn:microsoft.com/office/officeart/2018/5/layout/IconCircleLabelList"/>
    <dgm:cxn modelId="{63F4E4A0-57BE-41D8-8F3E-81A5248ED122}" srcId="{0654C608-AE9E-404E-B529-0F92FC16ABF5}" destId="{84C07EDC-0AD4-46DF-AC84-F1AFB089E3D2}" srcOrd="3" destOrd="0" parTransId="{5C39F49A-6F7E-4B81-B991-A1737B6BBBA1}" sibTransId="{63594B37-B01A-43F3-AE5C-825C11E113CF}"/>
    <dgm:cxn modelId="{F88642C2-45A3-4C86-B39E-37FD2205904F}" type="presOf" srcId="{0654C608-AE9E-404E-B529-0F92FC16ABF5}" destId="{FC19DAC4-EE11-47B6-A5CD-9765EAC9706B}" srcOrd="0" destOrd="0" presId="urn:microsoft.com/office/officeart/2018/5/layout/IconCircleLabelList"/>
    <dgm:cxn modelId="{72A531E7-C4B0-495D-8E1C-DE4B9ED5F844}" srcId="{0654C608-AE9E-404E-B529-0F92FC16ABF5}" destId="{EF1B96F8-D703-4D89-8BDD-D0AF38A5774F}" srcOrd="1" destOrd="0" parTransId="{BAAB8563-D184-4A4C-86A8-D659C4502AE9}" sibTransId="{A8B09408-DDEA-419C-9DEC-EF9D9A1383AF}"/>
    <dgm:cxn modelId="{55D982F9-D2B4-44C4-8320-E36B48A27AE6}" srcId="{0654C608-AE9E-404E-B529-0F92FC16ABF5}" destId="{57D98F66-EFE3-417D-AAC2-414192A1E269}" srcOrd="4" destOrd="0" parTransId="{F8C16245-5243-43EC-A52D-07B1E73CC8AA}" sibTransId="{472E508A-9450-4489-B073-64E736359CB7}"/>
    <dgm:cxn modelId="{4FC69B62-5533-40BF-BB78-406308A6D289}" type="presParOf" srcId="{FC19DAC4-EE11-47B6-A5CD-9765EAC9706B}" destId="{E9F31912-8C5B-4F7F-B8FD-08A7781AFCCB}" srcOrd="0" destOrd="0" presId="urn:microsoft.com/office/officeart/2018/5/layout/IconCircleLabelList"/>
    <dgm:cxn modelId="{37019BD6-5DD9-4803-9747-9E715DB84FC0}" type="presParOf" srcId="{E9F31912-8C5B-4F7F-B8FD-08A7781AFCCB}" destId="{B431D2DF-9E13-4354-8A5B-51E64F7FB160}" srcOrd="0" destOrd="0" presId="urn:microsoft.com/office/officeart/2018/5/layout/IconCircleLabelList"/>
    <dgm:cxn modelId="{E9A6A1B5-CB11-4B2D-96FB-D3E1AD0830FE}" type="presParOf" srcId="{E9F31912-8C5B-4F7F-B8FD-08A7781AFCCB}" destId="{08B660E1-B779-4607-B7E4-77899C5E9BAD}" srcOrd="1" destOrd="0" presId="urn:microsoft.com/office/officeart/2018/5/layout/IconCircleLabelList"/>
    <dgm:cxn modelId="{F84FF6CD-5ED5-4DA1-984E-ABB6FB217BBD}" type="presParOf" srcId="{E9F31912-8C5B-4F7F-B8FD-08A7781AFCCB}" destId="{A4F58790-F336-4E17-93FA-27EC42D12036}" srcOrd="2" destOrd="0" presId="urn:microsoft.com/office/officeart/2018/5/layout/IconCircleLabelList"/>
    <dgm:cxn modelId="{ECDC023C-C4DF-4CDA-B310-094F1C5A9649}" type="presParOf" srcId="{E9F31912-8C5B-4F7F-B8FD-08A7781AFCCB}" destId="{2CEB16E2-F106-4382-81BB-B79B4E1E648E}" srcOrd="3" destOrd="0" presId="urn:microsoft.com/office/officeart/2018/5/layout/IconCircleLabelList"/>
    <dgm:cxn modelId="{A16780D7-5172-49A3-AAA7-697BE52833ED}" type="presParOf" srcId="{FC19DAC4-EE11-47B6-A5CD-9765EAC9706B}" destId="{B6A3ED7C-F369-4ADF-8291-39B59395CCE8}" srcOrd="1" destOrd="0" presId="urn:microsoft.com/office/officeart/2018/5/layout/IconCircleLabelList"/>
    <dgm:cxn modelId="{19A467D2-7D33-4349-B44C-CF820B69FE78}" type="presParOf" srcId="{FC19DAC4-EE11-47B6-A5CD-9765EAC9706B}" destId="{4BADB415-73DA-45CA-A021-C265C6CCDE62}" srcOrd="2" destOrd="0" presId="urn:microsoft.com/office/officeart/2018/5/layout/IconCircleLabelList"/>
    <dgm:cxn modelId="{ACBAA231-4164-4CBF-8448-99B4EADFD25B}" type="presParOf" srcId="{4BADB415-73DA-45CA-A021-C265C6CCDE62}" destId="{24110340-63A4-4107-B72A-25793BDC7657}" srcOrd="0" destOrd="0" presId="urn:microsoft.com/office/officeart/2018/5/layout/IconCircleLabelList"/>
    <dgm:cxn modelId="{28A65FAD-EE57-40EE-97FA-3EBF8A9005BD}" type="presParOf" srcId="{4BADB415-73DA-45CA-A021-C265C6CCDE62}" destId="{8B79BA95-802E-411C-A7A8-02F6286A035E}" srcOrd="1" destOrd="0" presId="urn:microsoft.com/office/officeart/2018/5/layout/IconCircleLabelList"/>
    <dgm:cxn modelId="{92D2E874-46FD-49CD-B92C-3C074583BE22}" type="presParOf" srcId="{4BADB415-73DA-45CA-A021-C265C6CCDE62}" destId="{163D99B1-2985-4F27-B60B-43D4EEC37437}" srcOrd="2" destOrd="0" presId="urn:microsoft.com/office/officeart/2018/5/layout/IconCircleLabelList"/>
    <dgm:cxn modelId="{700694A1-F5BE-41A1-92FF-FC77525AF4A5}" type="presParOf" srcId="{4BADB415-73DA-45CA-A021-C265C6CCDE62}" destId="{E990D1A5-8FA2-4F7D-AAFE-E6E630273B0A}" srcOrd="3" destOrd="0" presId="urn:microsoft.com/office/officeart/2018/5/layout/IconCircleLabelList"/>
    <dgm:cxn modelId="{F45C703D-EDFE-4D2D-9F19-7ECB0200FA65}" type="presParOf" srcId="{FC19DAC4-EE11-47B6-A5CD-9765EAC9706B}" destId="{2C80C37F-3F4E-419F-B6DF-EE836EEDFB29}" srcOrd="3" destOrd="0" presId="urn:microsoft.com/office/officeart/2018/5/layout/IconCircleLabelList"/>
    <dgm:cxn modelId="{935764A6-A484-416B-A2BC-440604F53240}" type="presParOf" srcId="{FC19DAC4-EE11-47B6-A5CD-9765EAC9706B}" destId="{1C44D9C1-78B3-4743-98CF-CECAB7A47988}" srcOrd="4" destOrd="0" presId="urn:microsoft.com/office/officeart/2018/5/layout/IconCircleLabelList"/>
    <dgm:cxn modelId="{E4732AF8-C89C-44A1-A6FB-E284175DBEC2}" type="presParOf" srcId="{1C44D9C1-78B3-4743-98CF-CECAB7A47988}" destId="{9085188F-D55D-49C2-B0A1-579BFAE1AB4F}" srcOrd="0" destOrd="0" presId="urn:microsoft.com/office/officeart/2018/5/layout/IconCircleLabelList"/>
    <dgm:cxn modelId="{E6AE2460-8310-4021-9E45-8D628BE7FD76}" type="presParOf" srcId="{1C44D9C1-78B3-4743-98CF-CECAB7A47988}" destId="{99C519DB-AEA6-4F1C-B77F-C01B349DDFE9}" srcOrd="1" destOrd="0" presId="urn:microsoft.com/office/officeart/2018/5/layout/IconCircleLabelList"/>
    <dgm:cxn modelId="{91E7989B-147E-4F14-87EA-9EB4775161F6}" type="presParOf" srcId="{1C44D9C1-78B3-4743-98CF-CECAB7A47988}" destId="{001E0D6D-A373-411A-9DB8-7ECC4D160316}" srcOrd="2" destOrd="0" presId="urn:microsoft.com/office/officeart/2018/5/layout/IconCircleLabelList"/>
    <dgm:cxn modelId="{670E5BD1-824B-48E9-9AE9-A02C659F9E31}" type="presParOf" srcId="{1C44D9C1-78B3-4743-98CF-CECAB7A47988}" destId="{562DDF5F-9AFE-4F81-83C0-D5BECAC46D66}" srcOrd="3" destOrd="0" presId="urn:microsoft.com/office/officeart/2018/5/layout/IconCircleLabelList"/>
    <dgm:cxn modelId="{CDB0E35D-6D86-46B9-B897-F8DA949D9E4A}" type="presParOf" srcId="{FC19DAC4-EE11-47B6-A5CD-9765EAC9706B}" destId="{23E8BA9A-ADEA-456B-BA94-1F2928C1DC90}" srcOrd="5" destOrd="0" presId="urn:microsoft.com/office/officeart/2018/5/layout/IconCircleLabelList"/>
    <dgm:cxn modelId="{9BAB192E-3997-46A2-96E9-E4D90BBA9239}" type="presParOf" srcId="{FC19DAC4-EE11-47B6-A5CD-9765EAC9706B}" destId="{4632C915-8844-4B04-BE43-96D3DF2EF67D}" srcOrd="6" destOrd="0" presId="urn:microsoft.com/office/officeart/2018/5/layout/IconCircleLabelList"/>
    <dgm:cxn modelId="{C447C759-89CC-43FB-8DD4-82D853100D0A}" type="presParOf" srcId="{4632C915-8844-4B04-BE43-96D3DF2EF67D}" destId="{385E0827-C129-411D-9309-98B4295CC875}" srcOrd="0" destOrd="0" presId="urn:microsoft.com/office/officeart/2018/5/layout/IconCircleLabelList"/>
    <dgm:cxn modelId="{DCC70F21-F0E2-4311-8F0D-04791DA4F226}" type="presParOf" srcId="{4632C915-8844-4B04-BE43-96D3DF2EF67D}" destId="{C4189288-FA29-429B-B1EF-1BEEE44FBB7F}" srcOrd="1" destOrd="0" presId="urn:microsoft.com/office/officeart/2018/5/layout/IconCircleLabelList"/>
    <dgm:cxn modelId="{2C49D0B8-45AA-49E4-8707-57EB13A2054F}" type="presParOf" srcId="{4632C915-8844-4B04-BE43-96D3DF2EF67D}" destId="{D9B9AF7B-DC20-4394-97EA-73A6DB16FA5B}" srcOrd="2" destOrd="0" presId="urn:microsoft.com/office/officeart/2018/5/layout/IconCircleLabelList"/>
    <dgm:cxn modelId="{324B09CA-988B-4C14-AB2E-DD54DEF3001A}" type="presParOf" srcId="{4632C915-8844-4B04-BE43-96D3DF2EF67D}" destId="{7220CFFD-2681-4B74-B987-F43DCDE7CAB3}" srcOrd="3" destOrd="0" presId="urn:microsoft.com/office/officeart/2018/5/layout/IconCircleLabelList"/>
    <dgm:cxn modelId="{2628125A-ACB3-4D20-9B10-6521CDF18071}" type="presParOf" srcId="{FC19DAC4-EE11-47B6-A5CD-9765EAC9706B}" destId="{964247DE-9381-45BA-9F44-4663727FE50F}" srcOrd="7" destOrd="0" presId="urn:microsoft.com/office/officeart/2018/5/layout/IconCircleLabelList"/>
    <dgm:cxn modelId="{9F0B1874-2DA4-430B-B258-AA7CE381BA1E}" type="presParOf" srcId="{FC19DAC4-EE11-47B6-A5CD-9765EAC9706B}" destId="{5E3225E0-E85E-4B34-81FF-258915C8BD99}" srcOrd="8" destOrd="0" presId="urn:microsoft.com/office/officeart/2018/5/layout/IconCircleLabelList"/>
    <dgm:cxn modelId="{B8E34D2B-AFDE-4C24-851F-88AE69348231}" type="presParOf" srcId="{5E3225E0-E85E-4B34-81FF-258915C8BD99}" destId="{CE371BDD-A944-4813-A234-FE319EDF9A92}" srcOrd="0" destOrd="0" presId="urn:microsoft.com/office/officeart/2018/5/layout/IconCircleLabelList"/>
    <dgm:cxn modelId="{F4B2DB9D-5428-406C-BACD-13B7583C5FCF}" type="presParOf" srcId="{5E3225E0-E85E-4B34-81FF-258915C8BD99}" destId="{9DAF1CC7-2EA1-40B4-91BA-7B8E2E5F8F2B}" srcOrd="1" destOrd="0" presId="urn:microsoft.com/office/officeart/2018/5/layout/IconCircleLabelList"/>
    <dgm:cxn modelId="{F8D4FB68-C431-4F4F-8094-CD311EFBEDCC}" type="presParOf" srcId="{5E3225E0-E85E-4B34-81FF-258915C8BD99}" destId="{175E7E39-1C0D-42EE-9261-072118EF8857}" srcOrd="2" destOrd="0" presId="urn:microsoft.com/office/officeart/2018/5/layout/IconCircleLabelList"/>
    <dgm:cxn modelId="{49BAA523-5CA2-4DCD-9391-5A390BB90F16}" type="presParOf" srcId="{5E3225E0-E85E-4B34-81FF-258915C8BD99}" destId="{FB6E7806-18BC-4129-9A6D-59ECA2C561F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9D7F19-88DE-4E13-BE89-AABBC7AE861D}"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7635BA95-5B1D-4692-A6FA-EDD7B569C26B}">
      <dgm:prSet phldrT="[Text]" phldr="0"/>
      <dgm:spPr/>
      <dgm:t>
        <a:bodyPr/>
        <a:lstStyle/>
        <a:p>
          <a:pPr rtl="0"/>
          <a:r>
            <a:rPr lang="en-US">
              <a:latin typeface="Meiryo"/>
            </a:rPr>
            <a:t>Proactive Instruction throughout School Year</a:t>
          </a:r>
          <a:endParaRPr lang="en-US"/>
        </a:p>
      </dgm:t>
    </dgm:pt>
    <dgm:pt modelId="{069D038F-8FE0-47E9-BB6D-254C579146F2}" type="parTrans" cxnId="{C985D7B1-A252-41DB-A4A2-794E7F1F4DB3}">
      <dgm:prSet/>
      <dgm:spPr/>
      <dgm:t>
        <a:bodyPr/>
        <a:lstStyle/>
        <a:p>
          <a:endParaRPr lang="en-US"/>
        </a:p>
      </dgm:t>
    </dgm:pt>
    <dgm:pt modelId="{50161BDF-9C23-495D-B2EB-E497713359EE}" type="sibTrans" cxnId="{C985D7B1-A252-41DB-A4A2-794E7F1F4DB3}">
      <dgm:prSet/>
      <dgm:spPr/>
      <dgm:t>
        <a:bodyPr/>
        <a:lstStyle/>
        <a:p>
          <a:endParaRPr lang="en-US"/>
        </a:p>
      </dgm:t>
    </dgm:pt>
    <dgm:pt modelId="{7857C2BE-8273-4370-A1EE-8E688B5D9AE5}">
      <dgm:prSet phldr="0"/>
      <dgm:spPr/>
      <dgm:t>
        <a:bodyPr/>
        <a:lstStyle/>
        <a:p>
          <a:r>
            <a:rPr lang="en-US">
              <a:latin typeface="Calibri"/>
              <a:cs typeface="Calibri"/>
            </a:rPr>
            <a:t>Proactive Instruction Enhances Awareness</a:t>
          </a:r>
        </a:p>
      </dgm:t>
    </dgm:pt>
    <dgm:pt modelId="{3F57D022-1188-4C54-9746-D484E49CB811}" type="parTrans" cxnId="{4D44F566-358E-42CA-AC67-BED10066D530}">
      <dgm:prSet/>
      <dgm:spPr/>
    </dgm:pt>
    <dgm:pt modelId="{7FE5F5B2-1BCB-457A-8596-F90760536B54}" type="sibTrans" cxnId="{4D44F566-358E-42CA-AC67-BED10066D530}">
      <dgm:prSet/>
      <dgm:spPr/>
      <dgm:t>
        <a:bodyPr/>
        <a:lstStyle/>
        <a:p>
          <a:endParaRPr lang="en-US"/>
        </a:p>
        <a:p>
          <a:endParaRPr lang="en-US"/>
        </a:p>
      </dgm:t>
    </dgm:pt>
    <dgm:pt modelId="{1D66DFDF-AE2F-4695-A208-8E86D3E1D4AE}">
      <dgm:prSet phldr="0"/>
      <dgm:spPr/>
      <dgm:t>
        <a:bodyPr/>
        <a:lstStyle/>
        <a:p>
          <a:r>
            <a:rPr lang="en-US">
              <a:latin typeface="Calibri"/>
              <a:cs typeface="Calibri"/>
            </a:rPr>
            <a:t>Increased Awareness Prevents Crisis</a:t>
          </a:r>
        </a:p>
      </dgm:t>
    </dgm:pt>
    <dgm:pt modelId="{840809EA-47A5-4284-AF02-BE9C723F969C}" type="parTrans" cxnId="{D695FB85-BEDF-4C25-A10C-20B149C7F174}">
      <dgm:prSet/>
      <dgm:spPr/>
    </dgm:pt>
    <dgm:pt modelId="{174EE127-47B3-4E91-830D-E27FDA92C344}" type="sibTrans" cxnId="{D695FB85-BEDF-4C25-A10C-20B149C7F174}">
      <dgm:prSet/>
      <dgm:spPr/>
      <dgm:t>
        <a:bodyPr/>
        <a:lstStyle/>
        <a:p>
          <a:endParaRPr lang="en-US"/>
        </a:p>
        <a:p>
          <a:endParaRPr lang="en-US"/>
        </a:p>
      </dgm:t>
    </dgm:pt>
    <dgm:pt modelId="{3DB83F10-87FC-4492-96CA-85A219B28652}">
      <dgm:prSet phldr="0"/>
      <dgm:spPr/>
      <dgm:t>
        <a:bodyPr/>
        <a:lstStyle/>
        <a:p>
          <a:pPr rtl="0"/>
          <a:r>
            <a:rPr lang="en-US">
              <a:latin typeface="Calibri"/>
              <a:cs typeface="Calibri"/>
            </a:rPr>
            <a:t>Crisis Prevention Promotes a Healthy &amp; Safe Campus</a:t>
          </a:r>
        </a:p>
      </dgm:t>
    </dgm:pt>
    <dgm:pt modelId="{66F94602-A3BB-48D5-AD31-1091734EB272}" type="parTrans" cxnId="{B7315AFC-811C-4054-A9E2-FEA4E909CA3A}">
      <dgm:prSet/>
      <dgm:spPr/>
    </dgm:pt>
    <dgm:pt modelId="{A7F37517-B0B2-4E2B-AD25-8C31347C493E}" type="sibTrans" cxnId="{B7315AFC-811C-4054-A9E2-FEA4E909CA3A}">
      <dgm:prSet/>
      <dgm:spPr/>
      <dgm:t>
        <a:bodyPr/>
        <a:lstStyle/>
        <a:p>
          <a:endParaRPr lang="en-US"/>
        </a:p>
        <a:p>
          <a:endParaRPr lang="en-US"/>
        </a:p>
      </dgm:t>
    </dgm:pt>
    <dgm:pt modelId="{F180CA50-8AB1-43E3-A8DA-7522A4E6FF6B}">
      <dgm:prSet phldr="0"/>
      <dgm:spPr/>
      <dgm:t>
        <a:bodyPr/>
        <a:lstStyle/>
        <a:p>
          <a:pPr rtl="0"/>
          <a:r>
            <a:rPr lang="en-US">
              <a:latin typeface="Calibri"/>
              <a:cs typeface="Calibri"/>
            </a:rPr>
            <a:t>A Healthy &amp; Safe Campus Fosters Student Achievement</a:t>
          </a:r>
        </a:p>
      </dgm:t>
    </dgm:pt>
    <dgm:pt modelId="{54BC7343-1164-47FA-826A-283039A783EE}" type="parTrans" cxnId="{60270892-400B-45FC-B3E3-18F51619359C}">
      <dgm:prSet/>
      <dgm:spPr/>
    </dgm:pt>
    <dgm:pt modelId="{88E68AF3-AFEC-4B8D-90F2-C3E57D1D24D3}" type="sibTrans" cxnId="{60270892-400B-45FC-B3E3-18F51619359C}">
      <dgm:prSet/>
      <dgm:spPr/>
    </dgm:pt>
    <dgm:pt modelId="{05A805A3-C6F9-44C0-A758-B1DF8EFEB2E1}" type="pres">
      <dgm:prSet presAssocID="{C19D7F19-88DE-4E13-BE89-AABBC7AE861D}" presName="Name0" presStyleCnt="0">
        <dgm:presLayoutVars>
          <dgm:dir/>
          <dgm:resizeHandles val="exact"/>
        </dgm:presLayoutVars>
      </dgm:prSet>
      <dgm:spPr/>
    </dgm:pt>
    <dgm:pt modelId="{9B54693D-3B59-4C7B-AF1E-CA42A0C80415}" type="pres">
      <dgm:prSet presAssocID="{7635BA95-5B1D-4692-A6FA-EDD7B569C26B}" presName="node" presStyleLbl="node1" presStyleIdx="0" presStyleCnt="5">
        <dgm:presLayoutVars>
          <dgm:bulletEnabled val="1"/>
        </dgm:presLayoutVars>
      </dgm:prSet>
      <dgm:spPr/>
    </dgm:pt>
    <dgm:pt modelId="{05F4FCBF-AB2A-4451-B319-74C7B14D0E0D}" type="pres">
      <dgm:prSet presAssocID="{50161BDF-9C23-495D-B2EB-E497713359EE}" presName="sibTrans" presStyleLbl="sibTrans1D1" presStyleIdx="0" presStyleCnt="4"/>
      <dgm:spPr/>
    </dgm:pt>
    <dgm:pt modelId="{2615F6DB-C504-490D-B6E5-E5E85D23E424}" type="pres">
      <dgm:prSet presAssocID="{50161BDF-9C23-495D-B2EB-E497713359EE}" presName="connectorText" presStyleLbl="sibTrans1D1" presStyleIdx="0" presStyleCnt="4"/>
      <dgm:spPr/>
    </dgm:pt>
    <dgm:pt modelId="{11D67190-135A-413B-9F5E-DCB5E1138A4C}" type="pres">
      <dgm:prSet presAssocID="{7857C2BE-8273-4370-A1EE-8E688B5D9AE5}" presName="node" presStyleLbl="node1" presStyleIdx="1" presStyleCnt="5">
        <dgm:presLayoutVars>
          <dgm:bulletEnabled val="1"/>
        </dgm:presLayoutVars>
      </dgm:prSet>
      <dgm:spPr/>
    </dgm:pt>
    <dgm:pt modelId="{2453DE03-38C4-4C43-B52F-463282180B2C}" type="pres">
      <dgm:prSet presAssocID="{7FE5F5B2-1BCB-457A-8596-F90760536B54}" presName="sibTrans" presStyleLbl="sibTrans1D1" presStyleIdx="1" presStyleCnt="4"/>
      <dgm:spPr/>
    </dgm:pt>
    <dgm:pt modelId="{A4A535B6-5B88-43CA-AD3A-463B52494231}" type="pres">
      <dgm:prSet presAssocID="{7FE5F5B2-1BCB-457A-8596-F90760536B54}" presName="connectorText" presStyleLbl="sibTrans1D1" presStyleIdx="1" presStyleCnt="4"/>
      <dgm:spPr/>
    </dgm:pt>
    <dgm:pt modelId="{35281623-4F88-473A-B889-9E0CC5304897}" type="pres">
      <dgm:prSet presAssocID="{1D66DFDF-AE2F-4695-A208-8E86D3E1D4AE}" presName="node" presStyleLbl="node1" presStyleIdx="2" presStyleCnt="5">
        <dgm:presLayoutVars>
          <dgm:bulletEnabled val="1"/>
        </dgm:presLayoutVars>
      </dgm:prSet>
      <dgm:spPr/>
    </dgm:pt>
    <dgm:pt modelId="{8CD319B1-9B38-4B19-BA1A-28BFC1FAD748}" type="pres">
      <dgm:prSet presAssocID="{174EE127-47B3-4E91-830D-E27FDA92C344}" presName="sibTrans" presStyleLbl="sibTrans1D1" presStyleIdx="2" presStyleCnt="4"/>
      <dgm:spPr/>
    </dgm:pt>
    <dgm:pt modelId="{53139A6C-CF0D-4C2C-A1D4-D45C1B098F42}" type="pres">
      <dgm:prSet presAssocID="{174EE127-47B3-4E91-830D-E27FDA92C344}" presName="connectorText" presStyleLbl="sibTrans1D1" presStyleIdx="2" presStyleCnt="4"/>
      <dgm:spPr/>
    </dgm:pt>
    <dgm:pt modelId="{2FD61939-23CE-40A0-9A8E-4A2FE114A122}" type="pres">
      <dgm:prSet presAssocID="{3DB83F10-87FC-4492-96CA-85A219B28652}" presName="node" presStyleLbl="node1" presStyleIdx="3" presStyleCnt="5">
        <dgm:presLayoutVars>
          <dgm:bulletEnabled val="1"/>
        </dgm:presLayoutVars>
      </dgm:prSet>
      <dgm:spPr/>
    </dgm:pt>
    <dgm:pt modelId="{32FCB26E-57B6-4503-B5BF-BDCC2B021CE0}" type="pres">
      <dgm:prSet presAssocID="{A7F37517-B0B2-4E2B-AD25-8C31347C493E}" presName="sibTrans" presStyleLbl="sibTrans1D1" presStyleIdx="3" presStyleCnt="4"/>
      <dgm:spPr/>
    </dgm:pt>
    <dgm:pt modelId="{5FEB4B0E-C59D-4AAE-B26D-A80E1BF4F169}" type="pres">
      <dgm:prSet presAssocID="{A7F37517-B0B2-4E2B-AD25-8C31347C493E}" presName="connectorText" presStyleLbl="sibTrans1D1" presStyleIdx="3" presStyleCnt="4"/>
      <dgm:spPr/>
    </dgm:pt>
    <dgm:pt modelId="{2350953A-9E03-4E43-9B1D-586D76B4673D}" type="pres">
      <dgm:prSet presAssocID="{F180CA50-8AB1-43E3-A8DA-7522A4E6FF6B}" presName="node" presStyleLbl="node1" presStyleIdx="4" presStyleCnt="5">
        <dgm:presLayoutVars>
          <dgm:bulletEnabled val="1"/>
        </dgm:presLayoutVars>
      </dgm:prSet>
      <dgm:spPr/>
    </dgm:pt>
  </dgm:ptLst>
  <dgm:cxnLst>
    <dgm:cxn modelId="{CE0CFD07-350B-432C-8C5D-58BE896D23AE}" type="presOf" srcId="{7FE5F5B2-1BCB-457A-8596-F90760536B54}" destId="{A4A535B6-5B88-43CA-AD3A-463B52494231}" srcOrd="1" destOrd="0" presId="urn:microsoft.com/office/officeart/2016/7/layout/RepeatingBendingProcessNew"/>
    <dgm:cxn modelId="{9FC8170B-463B-4B5D-8285-58372D2AC349}" type="presOf" srcId="{7FE5F5B2-1BCB-457A-8596-F90760536B54}" destId="{2453DE03-38C4-4C43-B52F-463282180B2C}" srcOrd="0" destOrd="0" presId="urn:microsoft.com/office/officeart/2016/7/layout/RepeatingBendingProcessNew"/>
    <dgm:cxn modelId="{C605F90D-DC9E-444A-8EA0-06B047326FEB}" type="presOf" srcId="{A7F37517-B0B2-4E2B-AD25-8C31347C493E}" destId="{5FEB4B0E-C59D-4AAE-B26D-A80E1BF4F169}" srcOrd="1" destOrd="0" presId="urn:microsoft.com/office/officeart/2016/7/layout/RepeatingBendingProcessNew"/>
    <dgm:cxn modelId="{246CA960-2D3E-4B03-8130-DF03E6AE8A0E}" type="presOf" srcId="{3DB83F10-87FC-4492-96CA-85A219B28652}" destId="{2FD61939-23CE-40A0-9A8E-4A2FE114A122}" srcOrd="0" destOrd="0" presId="urn:microsoft.com/office/officeart/2016/7/layout/RepeatingBendingProcessNew"/>
    <dgm:cxn modelId="{4D44F566-358E-42CA-AC67-BED10066D530}" srcId="{C19D7F19-88DE-4E13-BE89-AABBC7AE861D}" destId="{7857C2BE-8273-4370-A1EE-8E688B5D9AE5}" srcOrd="1" destOrd="0" parTransId="{3F57D022-1188-4C54-9746-D484E49CB811}" sibTransId="{7FE5F5B2-1BCB-457A-8596-F90760536B54}"/>
    <dgm:cxn modelId="{18D07D6D-66AE-4662-A245-8834BC042B47}" type="presOf" srcId="{7635BA95-5B1D-4692-A6FA-EDD7B569C26B}" destId="{9B54693D-3B59-4C7B-AF1E-CA42A0C80415}" srcOrd="0" destOrd="0" presId="urn:microsoft.com/office/officeart/2016/7/layout/RepeatingBendingProcessNew"/>
    <dgm:cxn modelId="{EB226770-7772-41CF-95C9-6506AE9754C7}" type="presOf" srcId="{50161BDF-9C23-495D-B2EB-E497713359EE}" destId="{2615F6DB-C504-490D-B6E5-E5E85D23E424}" srcOrd="1" destOrd="0" presId="urn:microsoft.com/office/officeart/2016/7/layout/RepeatingBendingProcessNew"/>
    <dgm:cxn modelId="{C6AE2475-B3D0-4A36-A8D7-D9FB1A36CBB0}" type="presOf" srcId="{F180CA50-8AB1-43E3-A8DA-7522A4E6FF6B}" destId="{2350953A-9E03-4E43-9B1D-586D76B4673D}" srcOrd="0" destOrd="0" presId="urn:microsoft.com/office/officeart/2016/7/layout/RepeatingBendingProcessNew"/>
    <dgm:cxn modelId="{F4A07757-F306-4CEA-91D5-7DB36ADBABF9}" type="presOf" srcId="{174EE127-47B3-4E91-830D-E27FDA92C344}" destId="{53139A6C-CF0D-4C2C-A1D4-D45C1B098F42}" srcOrd="1" destOrd="0" presId="urn:microsoft.com/office/officeart/2016/7/layout/RepeatingBendingProcessNew"/>
    <dgm:cxn modelId="{D695FB85-BEDF-4C25-A10C-20B149C7F174}" srcId="{C19D7F19-88DE-4E13-BE89-AABBC7AE861D}" destId="{1D66DFDF-AE2F-4695-A208-8E86D3E1D4AE}" srcOrd="2" destOrd="0" parTransId="{840809EA-47A5-4284-AF02-BE9C723F969C}" sibTransId="{174EE127-47B3-4E91-830D-E27FDA92C344}"/>
    <dgm:cxn modelId="{9BFFF789-5793-4C06-9434-8A35CE68ED61}" type="presOf" srcId="{C19D7F19-88DE-4E13-BE89-AABBC7AE861D}" destId="{05A805A3-C6F9-44C0-A758-B1DF8EFEB2E1}" srcOrd="0" destOrd="0" presId="urn:microsoft.com/office/officeart/2016/7/layout/RepeatingBendingProcessNew"/>
    <dgm:cxn modelId="{60270892-400B-45FC-B3E3-18F51619359C}" srcId="{C19D7F19-88DE-4E13-BE89-AABBC7AE861D}" destId="{F180CA50-8AB1-43E3-A8DA-7522A4E6FF6B}" srcOrd="4" destOrd="0" parTransId="{54BC7343-1164-47FA-826A-283039A783EE}" sibTransId="{88E68AF3-AFEC-4B8D-90F2-C3E57D1D24D3}"/>
    <dgm:cxn modelId="{60F8F89F-3C8C-4443-BD69-E48E2C7725DD}" type="presOf" srcId="{1D66DFDF-AE2F-4695-A208-8E86D3E1D4AE}" destId="{35281623-4F88-473A-B889-9E0CC5304897}" srcOrd="0" destOrd="0" presId="urn:microsoft.com/office/officeart/2016/7/layout/RepeatingBendingProcessNew"/>
    <dgm:cxn modelId="{C985D7B1-A252-41DB-A4A2-794E7F1F4DB3}" srcId="{C19D7F19-88DE-4E13-BE89-AABBC7AE861D}" destId="{7635BA95-5B1D-4692-A6FA-EDD7B569C26B}" srcOrd="0" destOrd="0" parTransId="{069D038F-8FE0-47E9-BB6D-254C579146F2}" sibTransId="{50161BDF-9C23-495D-B2EB-E497713359EE}"/>
    <dgm:cxn modelId="{A6F4AFCF-524B-42ED-8BA2-844BAA81A072}" type="presOf" srcId="{174EE127-47B3-4E91-830D-E27FDA92C344}" destId="{8CD319B1-9B38-4B19-BA1A-28BFC1FAD748}" srcOrd="0" destOrd="0" presId="urn:microsoft.com/office/officeart/2016/7/layout/RepeatingBendingProcessNew"/>
    <dgm:cxn modelId="{40255EF0-356C-49C7-A840-9A2843250001}" type="presOf" srcId="{7857C2BE-8273-4370-A1EE-8E688B5D9AE5}" destId="{11D67190-135A-413B-9F5E-DCB5E1138A4C}" srcOrd="0" destOrd="0" presId="urn:microsoft.com/office/officeart/2016/7/layout/RepeatingBendingProcessNew"/>
    <dgm:cxn modelId="{EF367BF9-D24D-44A6-8FA4-5FB47F58932A}" type="presOf" srcId="{50161BDF-9C23-495D-B2EB-E497713359EE}" destId="{05F4FCBF-AB2A-4451-B319-74C7B14D0E0D}" srcOrd="0" destOrd="0" presId="urn:microsoft.com/office/officeart/2016/7/layout/RepeatingBendingProcessNew"/>
    <dgm:cxn modelId="{5153AAFB-B2E5-4A30-A5F0-4E25350F29C4}" type="presOf" srcId="{A7F37517-B0B2-4E2B-AD25-8C31347C493E}" destId="{32FCB26E-57B6-4503-B5BF-BDCC2B021CE0}" srcOrd="0" destOrd="0" presId="urn:microsoft.com/office/officeart/2016/7/layout/RepeatingBendingProcessNew"/>
    <dgm:cxn modelId="{B7315AFC-811C-4054-A9E2-FEA4E909CA3A}" srcId="{C19D7F19-88DE-4E13-BE89-AABBC7AE861D}" destId="{3DB83F10-87FC-4492-96CA-85A219B28652}" srcOrd="3" destOrd="0" parTransId="{66F94602-A3BB-48D5-AD31-1091734EB272}" sibTransId="{A7F37517-B0B2-4E2B-AD25-8C31347C493E}"/>
    <dgm:cxn modelId="{F29ED881-3497-4AAC-A9C4-04D79A3AFFB8}" type="presParOf" srcId="{05A805A3-C6F9-44C0-A758-B1DF8EFEB2E1}" destId="{9B54693D-3B59-4C7B-AF1E-CA42A0C80415}" srcOrd="0" destOrd="0" presId="urn:microsoft.com/office/officeart/2016/7/layout/RepeatingBendingProcessNew"/>
    <dgm:cxn modelId="{4FAE03FC-6BBE-4778-BD5E-7D3CAB8CC261}" type="presParOf" srcId="{05A805A3-C6F9-44C0-A758-B1DF8EFEB2E1}" destId="{05F4FCBF-AB2A-4451-B319-74C7B14D0E0D}" srcOrd="1" destOrd="0" presId="urn:microsoft.com/office/officeart/2016/7/layout/RepeatingBendingProcessNew"/>
    <dgm:cxn modelId="{1E8F6852-D66D-43C5-9720-345836C1F2A8}" type="presParOf" srcId="{05F4FCBF-AB2A-4451-B319-74C7B14D0E0D}" destId="{2615F6DB-C504-490D-B6E5-E5E85D23E424}" srcOrd="0" destOrd="0" presId="urn:microsoft.com/office/officeart/2016/7/layout/RepeatingBendingProcessNew"/>
    <dgm:cxn modelId="{C2D183E2-906B-47B0-887C-671F016D88B3}" type="presParOf" srcId="{05A805A3-C6F9-44C0-A758-B1DF8EFEB2E1}" destId="{11D67190-135A-413B-9F5E-DCB5E1138A4C}" srcOrd="2" destOrd="0" presId="urn:microsoft.com/office/officeart/2016/7/layout/RepeatingBendingProcessNew"/>
    <dgm:cxn modelId="{06BC0626-217B-4B0E-B490-191C740A60AB}" type="presParOf" srcId="{05A805A3-C6F9-44C0-A758-B1DF8EFEB2E1}" destId="{2453DE03-38C4-4C43-B52F-463282180B2C}" srcOrd="3" destOrd="0" presId="urn:microsoft.com/office/officeart/2016/7/layout/RepeatingBendingProcessNew"/>
    <dgm:cxn modelId="{AAFF12E8-8E7B-49D1-B794-65AC77FEBA50}" type="presParOf" srcId="{2453DE03-38C4-4C43-B52F-463282180B2C}" destId="{A4A535B6-5B88-43CA-AD3A-463B52494231}" srcOrd="0" destOrd="0" presId="urn:microsoft.com/office/officeart/2016/7/layout/RepeatingBendingProcessNew"/>
    <dgm:cxn modelId="{96A422AC-8583-47EC-BF68-43293571DA1B}" type="presParOf" srcId="{05A805A3-C6F9-44C0-A758-B1DF8EFEB2E1}" destId="{35281623-4F88-473A-B889-9E0CC5304897}" srcOrd="4" destOrd="0" presId="urn:microsoft.com/office/officeart/2016/7/layout/RepeatingBendingProcessNew"/>
    <dgm:cxn modelId="{63285343-6E90-4668-8BB6-CDF55D4513E6}" type="presParOf" srcId="{05A805A3-C6F9-44C0-A758-B1DF8EFEB2E1}" destId="{8CD319B1-9B38-4B19-BA1A-28BFC1FAD748}" srcOrd="5" destOrd="0" presId="urn:microsoft.com/office/officeart/2016/7/layout/RepeatingBendingProcessNew"/>
    <dgm:cxn modelId="{C84174A1-DCD2-4B4B-B263-4AB0CC22B763}" type="presParOf" srcId="{8CD319B1-9B38-4B19-BA1A-28BFC1FAD748}" destId="{53139A6C-CF0D-4C2C-A1D4-D45C1B098F42}" srcOrd="0" destOrd="0" presId="urn:microsoft.com/office/officeart/2016/7/layout/RepeatingBendingProcessNew"/>
    <dgm:cxn modelId="{97C06FA6-E51C-47DA-8E5F-40500FDDEF8B}" type="presParOf" srcId="{05A805A3-C6F9-44C0-A758-B1DF8EFEB2E1}" destId="{2FD61939-23CE-40A0-9A8E-4A2FE114A122}" srcOrd="6" destOrd="0" presId="urn:microsoft.com/office/officeart/2016/7/layout/RepeatingBendingProcessNew"/>
    <dgm:cxn modelId="{D36A248D-CF0B-4046-B1C3-1071490FA6E6}" type="presParOf" srcId="{05A805A3-C6F9-44C0-A758-B1DF8EFEB2E1}" destId="{32FCB26E-57B6-4503-B5BF-BDCC2B021CE0}" srcOrd="7" destOrd="0" presId="urn:microsoft.com/office/officeart/2016/7/layout/RepeatingBendingProcessNew"/>
    <dgm:cxn modelId="{702739A8-DACD-49F1-8E91-6EB603723EF5}" type="presParOf" srcId="{32FCB26E-57B6-4503-B5BF-BDCC2B021CE0}" destId="{5FEB4B0E-C59D-4AAE-B26D-A80E1BF4F169}" srcOrd="0" destOrd="0" presId="urn:microsoft.com/office/officeart/2016/7/layout/RepeatingBendingProcessNew"/>
    <dgm:cxn modelId="{B8541B30-6DF1-4308-BC0C-D65888DB933D}" type="presParOf" srcId="{05A805A3-C6F9-44C0-A758-B1DF8EFEB2E1}" destId="{2350953A-9E03-4E43-9B1D-586D76B4673D}"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1D2DF-9E13-4354-8A5B-51E64F7FB160}">
      <dsp:nvSpPr>
        <dsp:cNvPr id="0" name=""/>
        <dsp:cNvSpPr/>
      </dsp:nvSpPr>
      <dsp:spPr>
        <a:xfrm>
          <a:off x="340836" y="864"/>
          <a:ext cx="896414" cy="89641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B660E1-B779-4607-B7E4-77899C5E9BAD}">
      <dsp:nvSpPr>
        <dsp:cNvPr id="0" name=""/>
        <dsp:cNvSpPr/>
      </dsp:nvSpPr>
      <dsp:spPr>
        <a:xfrm>
          <a:off x="531875" y="191903"/>
          <a:ext cx="514335" cy="5143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EB16E2-F106-4382-81BB-B79B4E1E648E}">
      <dsp:nvSpPr>
        <dsp:cNvPr id="0" name=""/>
        <dsp:cNvSpPr/>
      </dsp:nvSpPr>
      <dsp:spPr>
        <a:xfrm>
          <a:off x="54277" y="1176489"/>
          <a:ext cx="1469531" cy="1212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Recognize and respond to mental health services needs</a:t>
          </a:r>
        </a:p>
      </dsp:txBody>
      <dsp:txXfrm>
        <a:off x="54277" y="1176489"/>
        <a:ext cx="1469531" cy="1212363"/>
      </dsp:txXfrm>
    </dsp:sp>
    <dsp:sp modelId="{24110340-63A4-4107-B72A-25793BDC7657}">
      <dsp:nvSpPr>
        <dsp:cNvPr id="0" name=""/>
        <dsp:cNvSpPr/>
      </dsp:nvSpPr>
      <dsp:spPr>
        <a:xfrm>
          <a:off x="2067535" y="864"/>
          <a:ext cx="896414" cy="89641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79BA95-802E-411C-A7A8-02F6286A035E}">
      <dsp:nvSpPr>
        <dsp:cNvPr id="0" name=""/>
        <dsp:cNvSpPr/>
      </dsp:nvSpPr>
      <dsp:spPr>
        <a:xfrm>
          <a:off x="2258574" y="191903"/>
          <a:ext cx="514335" cy="5143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90D1A5-8FA2-4F7D-AAFE-E6E630273B0A}">
      <dsp:nvSpPr>
        <dsp:cNvPr id="0" name=""/>
        <dsp:cNvSpPr/>
      </dsp:nvSpPr>
      <dsp:spPr>
        <a:xfrm>
          <a:off x="1780976" y="1176489"/>
          <a:ext cx="1469531" cy="1212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Short term counseling interventions</a:t>
          </a:r>
        </a:p>
      </dsp:txBody>
      <dsp:txXfrm>
        <a:off x="1780976" y="1176489"/>
        <a:ext cx="1469531" cy="1212363"/>
      </dsp:txXfrm>
    </dsp:sp>
    <dsp:sp modelId="{9085188F-D55D-49C2-B0A1-579BFAE1AB4F}">
      <dsp:nvSpPr>
        <dsp:cNvPr id="0" name=""/>
        <dsp:cNvSpPr/>
      </dsp:nvSpPr>
      <dsp:spPr>
        <a:xfrm>
          <a:off x="3794234" y="864"/>
          <a:ext cx="896414" cy="89641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C519DB-AEA6-4F1C-B77F-C01B349DDFE9}">
      <dsp:nvSpPr>
        <dsp:cNvPr id="0" name=""/>
        <dsp:cNvSpPr/>
      </dsp:nvSpPr>
      <dsp:spPr>
        <a:xfrm>
          <a:off x="3985273" y="191903"/>
          <a:ext cx="514335" cy="5143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2DDF5F-9AFE-4F81-83C0-D5BECAC46D66}">
      <dsp:nvSpPr>
        <dsp:cNvPr id="0" name=""/>
        <dsp:cNvSpPr/>
      </dsp:nvSpPr>
      <dsp:spPr>
        <a:xfrm>
          <a:off x="3507676" y="1176489"/>
          <a:ext cx="1469531" cy="1212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Referral to community mental health services for long term support</a:t>
          </a:r>
        </a:p>
      </dsp:txBody>
      <dsp:txXfrm>
        <a:off x="3507676" y="1176489"/>
        <a:ext cx="1469531" cy="1212363"/>
      </dsp:txXfrm>
    </dsp:sp>
    <dsp:sp modelId="{385E0827-C129-411D-9309-98B4295CC875}">
      <dsp:nvSpPr>
        <dsp:cNvPr id="0" name=""/>
        <dsp:cNvSpPr/>
      </dsp:nvSpPr>
      <dsp:spPr>
        <a:xfrm>
          <a:off x="1204185" y="2756235"/>
          <a:ext cx="896414" cy="89641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189288-FA29-429B-B1EF-1BEEE44FBB7F}">
      <dsp:nvSpPr>
        <dsp:cNvPr id="0" name=""/>
        <dsp:cNvSpPr/>
      </dsp:nvSpPr>
      <dsp:spPr>
        <a:xfrm>
          <a:off x="1395224" y="2947274"/>
          <a:ext cx="514335" cy="5143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20CFFD-2681-4B74-B987-F43DCDE7CAB3}">
      <dsp:nvSpPr>
        <dsp:cNvPr id="0" name=""/>
        <dsp:cNvSpPr/>
      </dsp:nvSpPr>
      <dsp:spPr>
        <a:xfrm>
          <a:off x="917627" y="3931860"/>
          <a:ext cx="1469531" cy="1212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Advocate for all students' mental health needs through education that enhances mental health awareness</a:t>
          </a:r>
        </a:p>
      </dsp:txBody>
      <dsp:txXfrm>
        <a:off x="917627" y="3931860"/>
        <a:ext cx="1469531" cy="1212363"/>
      </dsp:txXfrm>
    </dsp:sp>
    <dsp:sp modelId="{CE371BDD-A944-4813-A234-FE319EDF9A92}">
      <dsp:nvSpPr>
        <dsp:cNvPr id="0" name=""/>
        <dsp:cNvSpPr/>
      </dsp:nvSpPr>
      <dsp:spPr>
        <a:xfrm>
          <a:off x="2930885" y="2756235"/>
          <a:ext cx="896414" cy="89641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AF1CC7-2EA1-40B4-91BA-7B8E2E5F8F2B}">
      <dsp:nvSpPr>
        <dsp:cNvPr id="0" name=""/>
        <dsp:cNvSpPr/>
      </dsp:nvSpPr>
      <dsp:spPr>
        <a:xfrm>
          <a:off x="3121924" y="2947274"/>
          <a:ext cx="514335" cy="5143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6E7806-18BC-4129-9A6D-59ECA2C561FE}">
      <dsp:nvSpPr>
        <dsp:cNvPr id="0" name=""/>
        <dsp:cNvSpPr/>
      </dsp:nvSpPr>
      <dsp:spPr>
        <a:xfrm>
          <a:off x="2644326" y="3931860"/>
          <a:ext cx="1469531" cy="1212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Promote Social/Emotional Wellness &amp; Awareness</a:t>
          </a:r>
        </a:p>
      </dsp:txBody>
      <dsp:txXfrm>
        <a:off x="2644326" y="3931860"/>
        <a:ext cx="1469531" cy="1212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4FCBF-AB2A-4451-B319-74C7B14D0E0D}">
      <dsp:nvSpPr>
        <dsp:cNvPr id="0" name=""/>
        <dsp:cNvSpPr/>
      </dsp:nvSpPr>
      <dsp:spPr>
        <a:xfrm>
          <a:off x="2281185" y="622823"/>
          <a:ext cx="480255" cy="91440"/>
        </a:xfrm>
        <a:custGeom>
          <a:avLst/>
          <a:gdLst/>
          <a:ahLst/>
          <a:cxnLst/>
          <a:rect l="0" t="0" r="0" b="0"/>
          <a:pathLst>
            <a:path>
              <a:moveTo>
                <a:pt x="0" y="45720"/>
              </a:moveTo>
              <a:lnTo>
                <a:pt x="480255"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08541" y="665988"/>
        <a:ext cx="25542" cy="5108"/>
      </dsp:txXfrm>
    </dsp:sp>
    <dsp:sp modelId="{9B54693D-3B59-4C7B-AF1E-CA42A0C80415}">
      <dsp:nvSpPr>
        <dsp:cNvPr id="0" name=""/>
        <dsp:cNvSpPr/>
      </dsp:nvSpPr>
      <dsp:spPr>
        <a:xfrm>
          <a:off x="61873" y="2209"/>
          <a:ext cx="2221111" cy="13326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836" tIns="114243" rIns="108836" bIns="114243" numCol="1" spcCol="1270" anchor="ctr" anchorCtr="0">
          <a:noAutofit/>
        </a:bodyPr>
        <a:lstStyle/>
        <a:p>
          <a:pPr marL="0" lvl="0" indent="0" algn="ctr" defTabSz="666750" rtl="0">
            <a:lnSpc>
              <a:spcPct val="90000"/>
            </a:lnSpc>
            <a:spcBef>
              <a:spcPct val="0"/>
            </a:spcBef>
            <a:spcAft>
              <a:spcPct val="35000"/>
            </a:spcAft>
            <a:buNone/>
          </a:pPr>
          <a:r>
            <a:rPr lang="en-US" sz="1500" kern="1200">
              <a:latin typeface="Meiryo"/>
            </a:rPr>
            <a:t>Proactive Instruction throughout School Year</a:t>
          </a:r>
          <a:endParaRPr lang="en-US" sz="1500" kern="1200"/>
        </a:p>
      </dsp:txBody>
      <dsp:txXfrm>
        <a:off x="61873" y="2209"/>
        <a:ext cx="2221111" cy="1332666"/>
      </dsp:txXfrm>
    </dsp:sp>
    <dsp:sp modelId="{2453DE03-38C4-4C43-B52F-463282180B2C}">
      <dsp:nvSpPr>
        <dsp:cNvPr id="0" name=""/>
        <dsp:cNvSpPr/>
      </dsp:nvSpPr>
      <dsp:spPr>
        <a:xfrm>
          <a:off x="1172429" y="1333076"/>
          <a:ext cx="2731966" cy="480255"/>
        </a:xfrm>
        <a:custGeom>
          <a:avLst/>
          <a:gdLst/>
          <a:ahLst/>
          <a:cxnLst/>
          <a:rect l="0" t="0" r="0" b="0"/>
          <a:pathLst>
            <a:path>
              <a:moveTo>
                <a:pt x="2731966" y="0"/>
              </a:moveTo>
              <a:lnTo>
                <a:pt x="2731966" y="257227"/>
              </a:lnTo>
              <a:lnTo>
                <a:pt x="0" y="257227"/>
              </a:lnTo>
              <a:lnTo>
                <a:pt x="0" y="480255"/>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a:p>
          <a:pPr marL="0" lvl="0" indent="0" algn="ctr" defTabSz="222250">
            <a:lnSpc>
              <a:spcPct val="90000"/>
            </a:lnSpc>
            <a:spcBef>
              <a:spcPct val="0"/>
            </a:spcBef>
            <a:spcAft>
              <a:spcPct val="35000"/>
            </a:spcAft>
            <a:buNone/>
          </a:pPr>
          <a:endParaRPr lang="en-US" sz="500" kern="1200"/>
        </a:p>
      </dsp:txBody>
      <dsp:txXfrm>
        <a:off x="2468930" y="1419947"/>
        <a:ext cx="138965" cy="306513"/>
      </dsp:txXfrm>
    </dsp:sp>
    <dsp:sp modelId="{11D67190-135A-413B-9F5E-DCB5E1138A4C}">
      <dsp:nvSpPr>
        <dsp:cNvPr id="0" name=""/>
        <dsp:cNvSpPr/>
      </dsp:nvSpPr>
      <dsp:spPr>
        <a:xfrm>
          <a:off x="2793840" y="2209"/>
          <a:ext cx="2221111" cy="13326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836" tIns="114243" rIns="108836" bIns="114243" numCol="1" spcCol="1270" anchor="ctr" anchorCtr="0">
          <a:noAutofit/>
        </a:bodyPr>
        <a:lstStyle/>
        <a:p>
          <a:pPr marL="0" lvl="0" indent="0" algn="ctr" defTabSz="666750">
            <a:lnSpc>
              <a:spcPct val="90000"/>
            </a:lnSpc>
            <a:spcBef>
              <a:spcPct val="0"/>
            </a:spcBef>
            <a:spcAft>
              <a:spcPct val="35000"/>
            </a:spcAft>
            <a:buNone/>
          </a:pPr>
          <a:r>
            <a:rPr lang="en-US" sz="1500" kern="1200">
              <a:latin typeface="Calibri"/>
              <a:cs typeface="Calibri"/>
            </a:rPr>
            <a:t>Proactive Instruction Enhances Awareness</a:t>
          </a:r>
        </a:p>
      </dsp:txBody>
      <dsp:txXfrm>
        <a:off x="2793840" y="2209"/>
        <a:ext cx="2221111" cy="1332666"/>
      </dsp:txXfrm>
    </dsp:sp>
    <dsp:sp modelId="{8CD319B1-9B38-4B19-BA1A-28BFC1FAD748}">
      <dsp:nvSpPr>
        <dsp:cNvPr id="0" name=""/>
        <dsp:cNvSpPr/>
      </dsp:nvSpPr>
      <dsp:spPr>
        <a:xfrm>
          <a:off x="2281185" y="2466345"/>
          <a:ext cx="480255" cy="91440"/>
        </a:xfrm>
        <a:custGeom>
          <a:avLst/>
          <a:gdLst/>
          <a:ahLst/>
          <a:cxnLst/>
          <a:rect l="0" t="0" r="0" b="0"/>
          <a:pathLst>
            <a:path>
              <a:moveTo>
                <a:pt x="0" y="45720"/>
              </a:moveTo>
              <a:lnTo>
                <a:pt x="227356" y="45719"/>
              </a:lnTo>
            </a:path>
            <a:path>
              <a:moveTo>
                <a:pt x="252899" y="45719"/>
              </a:moveTo>
              <a:lnTo>
                <a:pt x="480255"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a:p>
          <a:pPr marL="0" lvl="0" indent="0" algn="ctr" defTabSz="222250">
            <a:lnSpc>
              <a:spcPct val="90000"/>
            </a:lnSpc>
            <a:spcBef>
              <a:spcPct val="0"/>
            </a:spcBef>
            <a:spcAft>
              <a:spcPct val="35000"/>
            </a:spcAft>
            <a:buNone/>
          </a:pPr>
          <a:endParaRPr lang="en-US" sz="500" kern="1200"/>
        </a:p>
      </dsp:txBody>
      <dsp:txXfrm>
        <a:off x="2508541" y="2372937"/>
        <a:ext cx="25542" cy="278256"/>
      </dsp:txXfrm>
    </dsp:sp>
    <dsp:sp modelId="{35281623-4F88-473A-B889-9E0CC5304897}">
      <dsp:nvSpPr>
        <dsp:cNvPr id="0" name=""/>
        <dsp:cNvSpPr/>
      </dsp:nvSpPr>
      <dsp:spPr>
        <a:xfrm>
          <a:off x="61873" y="1845732"/>
          <a:ext cx="2221111" cy="133266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836" tIns="114243" rIns="108836" bIns="114243" numCol="1" spcCol="1270" anchor="ctr" anchorCtr="0">
          <a:noAutofit/>
        </a:bodyPr>
        <a:lstStyle/>
        <a:p>
          <a:pPr marL="0" lvl="0" indent="0" algn="ctr" defTabSz="666750">
            <a:lnSpc>
              <a:spcPct val="90000"/>
            </a:lnSpc>
            <a:spcBef>
              <a:spcPct val="0"/>
            </a:spcBef>
            <a:spcAft>
              <a:spcPct val="35000"/>
            </a:spcAft>
            <a:buNone/>
          </a:pPr>
          <a:r>
            <a:rPr lang="en-US" sz="1500" kern="1200">
              <a:latin typeface="Calibri"/>
              <a:cs typeface="Calibri"/>
            </a:rPr>
            <a:t>Increased Awareness Prevents Crisis</a:t>
          </a:r>
        </a:p>
      </dsp:txBody>
      <dsp:txXfrm>
        <a:off x="61873" y="1845732"/>
        <a:ext cx="2221111" cy="1332666"/>
      </dsp:txXfrm>
    </dsp:sp>
    <dsp:sp modelId="{32FCB26E-57B6-4503-B5BF-BDCC2B021CE0}">
      <dsp:nvSpPr>
        <dsp:cNvPr id="0" name=""/>
        <dsp:cNvSpPr/>
      </dsp:nvSpPr>
      <dsp:spPr>
        <a:xfrm>
          <a:off x="1172429" y="3176598"/>
          <a:ext cx="2731966" cy="480255"/>
        </a:xfrm>
        <a:custGeom>
          <a:avLst/>
          <a:gdLst/>
          <a:ahLst/>
          <a:cxnLst/>
          <a:rect l="0" t="0" r="0" b="0"/>
          <a:pathLst>
            <a:path>
              <a:moveTo>
                <a:pt x="2731966" y="0"/>
              </a:moveTo>
              <a:lnTo>
                <a:pt x="2731966" y="257227"/>
              </a:lnTo>
              <a:lnTo>
                <a:pt x="0" y="257227"/>
              </a:lnTo>
              <a:lnTo>
                <a:pt x="0" y="480255"/>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a:p>
          <a:pPr marL="0" lvl="0" indent="0" algn="ctr" defTabSz="222250">
            <a:lnSpc>
              <a:spcPct val="90000"/>
            </a:lnSpc>
            <a:spcBef>
              <a:spcPct val="0"/>
            </a:spcBef>
            <a:spcAft>
              <a:spcPct val="35000"/>
            </a:spcAft>
            <a:buNone/>
          </a:pPr>
          <a:endParaRPr lang="en-US" sz="500" kern="1200"/>
        </a:p>
      </dsp:txBody>
      <dsp:txXfrm>
        <a:off x="2468930" y="3277598"/>
        <a:ext cx="138965" cy="278256"/>
      </dsp:txXfrm>
    </dsp:sp>
    <dsp:sp modelId="{2FD61939-23CE-40A0-9A8E-4A2FE114A122}">
      <dsp:nvSpPr>
        <dsp:cNvPr id="0" name=""/>
        <dsp:cNvSpPr/>
      </dsp:nvSpPr>
      <dsp:spPr>
        <a:xfrm>
          <a:off x="2793840" y="1845732"/>
          <a:ext cx="2221111" cy="13326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836" tIns="114243" rIns="108836" bIns="114243"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cs typeface="Calibri"/>
            </a:rPr>
            <a:t>Crisis Prevention Promotes a Healthy &amp; Safe Campus</a:t>
          </a:r>
        </a:p>
      </dsp:txBody>
      <dsp:txXfrm>
        <a:off x="2793840" y="1845732"/>
        <a:ext cx="2221111" cy="1332666"/>
      </dsp:txXfrm>
    </dsp:sp>
    <dsp:sp modelId="{2350953A-9E03-4E43-9B1D-586D76B4673D}">
      <dsp:nvSpPr>
        <dsp:cNvPr id="0" name=""/>
        <dsp:cNvSpPr/>
      </dsp:nvSpPr>
      <dsp:spPr>
        <a:xfrm>
          <a:off x="61873" y="3689254"/>
          <a:ext cx="2221111" cy="133266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836" tIns="114243" rIns="108836" bIns="114243"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cs typeface="Calibri"/>
            </a:rPr>
            <a:t>A Healthy &amp; Safe Campus Fosters Student Achievement</a:t>
          </a:r>
        </a:p>
      </dsp:txBody>
      <dsp:txXfrm>
        <a:off x="61873" y="3689254"/>
        <a:ext cx="2221111" cy="133266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11/28/2023</a:t>
            </a:fld>
            <a:endParaRPr lang="en-US"/>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303843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11/28/2023</a:t>
            </a:fld>
            <a:endParaRPr lang="en-US"/>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2585633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11/28/2023</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152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11/28/2023</a:t>
            </a:fld>
            <a:endParaRPr lang="en-US"/>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465909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11/28/2023</a:t>
            </a:fld>
            <a:endParaRPr lang="en-US"/>
          </a:p>
        </p:txBody>
      </p:sp>
    </p:spTree>
    <p:extLst>
      <p:ext uri="{BB962C8B-B14F-4D97-AF65-F5344CB8AC3E}">
        <p14:creationId xmlns:p14="http://schemas.microsoft.com/office/powerpoint/2010/main" val="3648663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11/28/2023</a:t>
            </a:fld>
            <a:endParaRPr lang="en-US"/>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176645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11/28/2023</a:t>
            </a:fld>
            <a:endParaRPr lang="en-US"/>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6963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11/28/2023</a:t>
            </a:fld>
            <a:endParaRPr lang="en-US"/>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1605177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11/28/2023</a:t>
            </a:fld>
            <a:endParaRPr lang="en-US"/>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798997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11/28/2023</a:t>
            </a:fld>
            <a:endParaRPr lang="en-US"/>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275896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11/28/2023</a:t>
            </a:fld>
            <a:endParaRPr lang="en-US"/>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3724807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11/28/2023</a:t>
            </a:fld>
            <a:endParaRPr lang="en-US"/>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06370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67" r:id="rId6"/>
    <p:sldLayoutId id="2147483763" r:id="rId7"/>
    <p:sldLayoutId id="2147483764" r:id="rId8"/>
    <p:sldLayoutId id="2147483765" r:id="rId9"/>
    <p:sldLayoutId id="2147483766" r:id="rId10"/>
    <p:sldLayoutId id="2147483768"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descr="A colorful light bulb with business icons">
            <a:extLst>
              <a:ext uri="{FF2B5EF4-FFF2-40B4-BE49-F238E27FC236}">
                <a16:creationId xmlns:a16="http://schemas.microsoft.com/office/drawing/2014/main" id="{29C5058C-3C76-EF9A-E64A-278CA48B2BCD}"/>
              </a:ext>
            </a:extLst>
          </p:cNvPr>
          <p:cNvPicPr>
            <a:picLocks noChangeAspect="1"/>
          </p:cNvPicPr>
          <p:nvPr/>
        </p:nvPicPr>
        <p:blipFill rotWithShape="1">
          <a:blip r:embed="rId2"/>
          <a:srcRect l="5160" r="16426" b="1"/>
          <a:stretch/>
        </p:blipFill>
        <p:spPr>
          <a:xfrm>
            <a:off x="4487333" y="10"/>
            <a:ext cx="7704667" cy="6877868"/>
          </a:xfrm>
          <a:custGeom>
            <a:avLst/>
            <a:gdLst/>
            <a:ahLst/>
            <a:cxnLst/>
            <a:rect l="l" t="t" r="r" b="b"/>
            <a:pathLst>
              <a:path w="7704667" h="6877878">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p:spPr>
      </p:pic>
      <p:sp>
        <p:nvSpPr>
          <p:cNvPr id="44" name="Freeform: Shape 43">
            <a:extLst>
              <a:ext uri="{FF2B5EF4-FFF2-40B4-BE49-F238E27FC236}">
                <a16:creationId xmlns:a16="http://schemas.microsoft.com/office/drawing/2014/main" id="{DCD36D47-40B7-494B-B249-3CBA333D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6" name="Freeform: Shape 45">
            <a:extLst>
              <a:ext uri="{FF2B5EF4-FFF2-40B4-BE49-F238E27FC236}">
                <a16:creationId xmlns:a16="http://schemas.microsoft.com/office/drawing/2014/main" id="{03AD0D1C-F8BA-4CD1-BC4D-BE1823F3E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283242" cy="6858000"/>
          </a:xfrm>
          <a:custGeom>
            <a:avLst/>
            <a:gdLst>
              <a:gd name="connsiteX0" fmla="*/ 0 w 7163694"/>
              <a:gd name="connsiteY0" fmla="*/ 0 h 6858000"/>
              <a:gd name="connsiteX1" fmla="*/ 5525402 w 7163694"/>
              <a:gd name="connsiteY1" fmla="*/ 0 h 6858000"/>
              <a:gd name="connsiteX2" fmla="*/ 5541001 w 7163694"/>
              <a:gd name="connsiteY2" fmla="*/ 10445 h 6858000"/>
              <a:gd name="connsiteX3" fmla="*/ 7163694 w 7163694"/>
              <a:gd name="connsiteY3" fmla="*/ 3621913 h 6858000"/>
              <a:gd name="connsiteX4" fmla="*/ 5263827 w 7163694"/>
              <a:gd name="connsiteY4" fmla="*/ 6378742 h 6858000"/>
              <a:gd name="connsiteX5" fmla="*/ 4740144 w 7163694"/>
              <a:gd name="connsiteY5" fmla="*/ 6785068 h 6858000"/>
              <a:gd name="connsiteX6" fmla="*/ 4633550 w 7163694"/>
              <a:gd name="connsiteY6" fmla="*/ 6858000 h 6858000"/>
              <a:gd name="connsiteX7" fmla="*/ 0 w 7163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3694" h="6858000">
                <a:moveTo>
                  <a:pt x="0" y="0"/>
                </a:moveTo>
                <a:lnTo>
                  <a:pt x="5525402" y="0"/>
                </a:lnTo>
                <a:lnTo>
                  <a:pt x="5541001" y="10445"/>
                </a:lnTo>
                <a:cubicBezTo>
                  <a:pt x="6582147" y="751075"/>
                  <a:pt x="7163694" y="2091411"/>
                  <a:pt x="7163694" y="3621913"/>
                </a:cubicBezTo>
                <a:cubicBezTo>
                  <a:pt x="7163694" y="4971185"/>
                  <a:pt x="6222325" y="5605738"/>
                  <a:pt x="5263827" y="6378742"/>
                </a:cubicBezTo>
                <a:cubicBezTo>
                  <a:pt x="5089279" y="6519512"/>
                  <a:pt x="4916329" y="6657407"/>
                  <a:pt x="4740144" y="6785068"/>
                </a:cubicBezTo>
                <a:lnTo>
                  <a:pt x="4633550"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8" name="Freeform: Shape 47">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p:cNvSpPr>
            <a:spLocks noGrp="1"/>
          </p:cNvSpPr>
          <p:nvPr>
            <p:ph type="ctrTitle"/>
          </p:nvPr>
        </p:nvSpPr>
        <p:spPr>
          <a:xfrm>
            <a:off x="1180531" y="1346268"/>
            <a:ext cx="5274860" cy="3066706"/>
          </a:xfrm>
        </p:spPr>
        <p:txBody>
          <a:bodyPr anchor="b">
            <a:normAutofit/>
          </a:bodyPr>
          <a:lstStyle/>
          <a:p>
            <a:pPr>
              <a:lnSpc>
                <a:spcPct val="110000"/>
              </a:lnSpc>
            </a:pPr>
            <a:r>
              <a:rPr lang="en-US" sz="4200"/>
              <a:t>Sabino Counseling Advisory Council</a:t>
            </a:r>
          </a:p>
        </p:txBody>
      </p:sp>
      <p:sp>
        <p:nvSpPr>
          <p:cNvPr id="3" name="Subtitle 2"/>
          <p:cNvSpPr>
            <a:spLocks noGrp="1"/>
          </p:cNvSpPr>
          <p:nvPr>
            <p:ph type="subTitle" idx="1"/>
          </p:nvPr>
        </p:nvSpPr>
        <p:spPr>
          <a:xfrm>
            <a:off x="1201212" y="4412974"/>
            <a:ext cx="4162357" cy="1576188"/>
          </a:xfrm>
        </p:spPr>
        <p:txBody>
          <a:bodyPr vert="horz" lIns="91440" tIns="45720" rIns="91440" bIns="45720" rtlCol="0" anchor="t">
            <a:normAutofit/>
          </a:bodyPr>
          <a:lstStyle/>
          <a:p>
            <a:r>
              <a:rPr lang="en-US"/>
              <a:t>Fall 2023 Inaugural Meeting</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B42800-43EE-B030-33BB-3DA06899C21C}"/>
              </a:ext>
            </a:extLst>
          </p:cNvPr>
          <p:cNvPicPr>
            <a:picLocks noChangeAspect="1"/>
          </p:cNvPicPr>
          <p:nvPr/>
        </p:nvPicPr>
        <p:blipFill>
          <a:blip r:embed="rId2"/>
          <a:stretch>
            <a:fillRect/>
          </a:stretch>
        </p:blipFill>
        <p:spPr>
          <a:xfrm>
            <a:off x="1289967" y="480601"/>
            <a:ext cx="9612066" cy="5896798"/>
          </a:xfrm>
          <a:prstGeom prst="rect">
            <a:avLst/>
          </a:prstGeom>
        </p:spPr>
      </p:pic>
    </p:spTree>
    <p:extLst>
      <p:ext uri="{BB962C8B-B14F-4D97-AF65-F5344CB8AC3E}">
        <p14:creationId xmlns:p14="http://schemas.microsoft.com/office/powerpoint/2010/main" val="3581649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descr="A colorful light bulb with business icons">
            <a:extLst>
              <a:ext uri="{FF2B5EF4-FFF2-40B4-BE49-F238E27FC236}">
                <a16:creationId xmlns:a16="http://schemas.microsoft.com/office/drawing/2014/main" id="{29C5058C-3C76-EF9A-E64A-278CA48B2BCD}"/>
              </a:ext>
            </a:extLst>
          </p:cNvPr>
          <p:cNvPicPr>
            <a:picLocks noChangeAspect="1"/>
          </p:cNvPicPr>
          <p:nvPr/>
        </p:nvPicPr>
        <p:blipFill rotWithShape="1">
          <a:blip r:embed="rId2"/>
          <a:srcRect t="12214" r="-1" b="7407"/>
          <a:stretch/>
        </p:blipFill>
        <p:spPr>
          <a:xfrm>
            <a:off x="1524" y="10"/>
            <a:ext cx="12188952" cy="6857990"/>
          </a:xfrm>
          <a:prstGeom prst="rect">
            <a:avLst/>
          </a:prstGeom>
        </p:spPr>
      </p:pic>
      <p:sp>
        <p:nvSpPr>
          <p:cNvPr id="44" name="Freeform: Shape 43">
            <a:extLst>
              <a:ext uri="{FF2B5EF4-FFF2-40B4-BE49-F238E27FC236}">
                <a16:creationId xmlns:a16="http://schemas.microsoft.com/office/drawing/2014/main" id="{228A581D-1BC9-4759-AB42-F7685630E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 y="3260035"/>
            <a:ext cx="5959692" cy="3597965"/>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87CE1C1F-C9E2-4C83-BA54-D7BC5D521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 y="3406833"/>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8" name="Freeform: Shape 47">
            <a:extLst>
              <a:ext uri="{FF2B5EF4-FFF2-40B4-BE49-F238E27FC236}">
                <a16:creationId xmlns:a16="http://schemas.microsoft.com/office/drawing/2014/main" id="{831C0CFE-AC9D-4032-8A9F-36B1BA171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38" y="3568843"/>
            <a:ext cx="5185263" cy="3289157"/>
          </a:xfrm>
          <a:custGeom>
            <a:avLst/>
            <a:gdLst>
              <a:gd name="connsiteX0" fmla="*/ 2789606 w 5185263"/>
              <a:gd name="connsiteY0" fmla="*/ 547 h 3289157"/>
              <a:gd name="connsiteX1" fmla="*/ 3615203 w 5185263"/>
              <a:gd name="connsiteY1" fmla="*/ 212024 h 3289157"/>
              <a:gd name="connsiteX2" fmla="*/ 4640523 w 5185263"/>
              <a:gd name="connsiteY2" fmla="*/ 1554014 h 3289157"/>
              <a:gd name="connsiteX3" fmla="*/ 4740928 w 5185263"/>
              <a:gd name="connsiteY3" fmla="*/ 1771262 h 3289157"/>
              <a:gd name="connsiteX4" fmla="*/ 5154813 w 5185263"/>
              <a:gd name="connsiteY4" fmla="*/ 2853998 h 3289157"/>
              <a:gd name="connsiteX5" fmla="*/ 5185263 w 5185263"/>
              <a:gd name="connsiteY5" fmla="*/ 3088987 h 3289157"/>
              <a:gd name="connsiteX6" fmla="*/ 5179508 w 5185263"/>
              <a:gd name="connsiteY6" fmla="*/ 3289157 h 3289157"/>
              <a:gd name="connsiteX7" fmla="*/ 106551 w 5185263"/>
              <a:gd name="connsiteY7" fmla="*/ 3289157 h 3289157"/>
              <a:gd name="connsiteX8" fmla="*/ 64243 w 5185263"/>
              <a:gd name="connsiteY8" fmla="*/ 3124220 h 3289157"/>
              <a:gd name="connsiteX9" fmla="*/ 275 w 5185263"/>
              <a:gd name="connsiteY9" fmla="*/ 2548847 h 3289157"/>
              <a:gd name="connsiteX10" fmla="*/ 221692 w 5185263"/>
              <a:gd name="connsiteY10" fmla="*/ 1451188 h 3289157"/>
              <a:gd name="connsiteX11" fmla="*/ 1011126 w 5185263"/>
              <a:gd name="connsiteY11" fmla="*/ 710513 h 3289157"/>
              <a:gd name="connsiteX12" fmla="*/ 1331439 w 5185263"/>
              <a:gd name="connsiteY12" fmla="*/ 508693 h 3289157"/>
              <a:gd name="connsiteX13" fmla="*/ 2789606 w 5185263"/>
              <a:gd name="connsiteY13" fmla="*/ 547 h 328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5263" h="3289157">
                <a:moveTo>
                  <a:pt x="2789606" y="547"/>
                </a:moveTo>
                <a:cubicBezTo>
                  <a:pt x="3064091" y="7389"/>
                  <a:pt x="3335164" y="78419"/>
                  <a:pt x="3615203" y="212024"/>
                </a:cubicBezTo>
                <a:cubicBezTo>
                  <a:pt x="4105311" y="445850"/>
                  <a:pt x="4339344" y="895220"/>
                  <a:pt x="4640523" y="1554014"/>
                </a:cubicBezTo>
                <a:cubicBezTo>
                  <a:pt x="4674166" y="1627622"/>
                  <a:pt x="4708067" y="1700661"/>
                  <a:pt x="4740928" y="1771262"/>
                </a:cubicBezTo>
                <a:cubicBezTo>
                  <a:pt x="4918908" y="2154224"/>
                  <a:pt x="5086959" y="2515945"/>
                  <a:pt x="5154813" y="2853998"/>
                </a:cubicBezTo>
                <a:cubicBezTo>
                  <a:pt x="5171032" y="2934791"/>
                  <a:pt x="5181222" y="3012769"/>
                  <a:pt x="5185263" y="3088987"/>
                </a:cubicBezTo>
                <a:lnTo>
                  <a:pt x="5179508" y="3289157"/>
                </a:lnTo>
                <a:lnTo>
                  <a:pt x="106551" y="3289157"/>
                </a:lnTo>
                <a:lnTo>
                  <a:pt x="64243" y="3124220"/>
                </a:lnTo>
                <a:cubicBezTo>
                  <a:pt x="24356" y="2932449"/>
                  <a:pt x="2942" y="2740198"/>
                  <a:pt x="275" y="2548847"/>
                </a:cubicBezTo>
                <a:cubicBezTo>
                  <a:pt x="-5129" y="2157654"/>
                  <a:pt x="69311" y="1788324"/>
                  <a:pt x="221692" y="1451188"/>
                </a:cubicBezTo>
                <a:cubicBezTo>
                  <a:pt x="375157" y="1111655"/>
                  <a:pt x="586167" y="971279"/>
                  <a:pt x="1011126" y="710513"/>
                </a:cubicBezTo>
                <a:cubicBezTo>
                  <a:pt x="1113643" y="647635"/>
                  <a:pt x="1219676" y="582554"/>
                  <a:pt x="1331439" y="508693"/>
                </a:cubicBezTo>
                <a:cubicBezTo>
                  <a:pt x="1865178" y="156035"/>
                  <a:pt x="2332131" y="-10858"/>
                  <a:pt x="2789606" y="547"/>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1052121" y="3870285"/>
            <a:ext cx="3848430" cy="2186393"/>
          </a:xfrm>
        </p:spPr>
        <p:txBody>
          <a:bodyPr anchor="b">
            <a:normAutofit/>
          </a:bodyPr>
          <a:lstStyle/>
          <a:p>
            <a:pPr>
              <a:lnSpc>
                <a:spcPct val="110000"/>
              </a:lnSpc>
            </a:pPr>
            <a:r>
              <a:rPr lang="en-US" sz="3700">
                <a:solidFill>
                  <a:schemeClr val="tx1">
                    <a:lumMod val="75000"/>
                    <a:lumOff val="25000"/>
                  </a:schemeClr>
                </a:solidFill>
              </a:rPr>
              <a:t>Student Mental Health</a:t>
            </a:r>
          </a:p>
        </p:txBody>
      </p:sp>
      <p:sp>
        <p:nvSpPr>
          <p:cNvPr id="3" name="Subtitle 2"/>
          <p:cNvSpPr>
            <a:spLocks noGrp="1"/>
          </p:cNvSpPr>
          <p:nvPr>
            <p:ph type="subTitle" idx="1"/>
          </p:nvPr>
        </p:nvSpPr>
        <p:spPr>
          <a:xfrm>
            <a:off x="1062127" y="6056678"/>
            <a:ext cx="3848429" cy="678633"/>
          </a:xfrm>
        </p:spPr>
        <p:txBody>
          <a:bodyPr vert="horz" lIns="91440" tIns="45720" rIns="91440" bIns="45720" rtlCol="0" anchor="t">
            <a:normAutofit/>
          </a:bodyPr>
          <a:lstStyle/>
          <a:p>
            <a:r>
              <a:rPr lang="en-US" sz="1800">
                <a:solidFill>
                  <a:schemeClr val="tx1">
                    <a:lumMod val="75000"/>
                    <a:lumOff val="25000"/>
                  </a:schemeClr>
                </a:solidFill>
              </a:rPr>
              <a:t>And the School Counselor</a:t>
            </a:r>
          </a:p>
        </p:txBody>
      </p:sp>
    </p:spTree>
    <p:extLst>
      <p:ext uri="{BB962C8B-B14F-4D97-AF65-F5344CB8AC3E}">
        <p14:creationId xmlns:p14="http://schemas.microsoft.com/office/powerpoint/2010/main" val="321153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03" name="Rectangle 1602">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18869-318F-7EE6-391F-4C1977E79C01}"/>
              </a:ext>
            </a:extLst>
          </p:cNvPr>
          <p:cNvSpPr>
            <a:spLocks noGrp="1"/>
          </p:cNvSpPr>
          <p:nvPr>
            <p:ph type="title"/>
          </p:nvPr>
        </p:nvSpPr>
        <p:spPr>
          <a:xfrm>
            <a:off x="1188340" y="1105232"/>
            <a:ext cx="3013545" cy="4277802"/>
          </a:xfrm>
        </p:spPr>
        <p:txBody>
          <a:bodyPr anchor="ctr">
            <a:normAutofit/>
          </a:bodyPr>
          <a:lstStyle/>
          <a:p>
            <a:r>
              <a:rPr lang="en-US">
                <a:ea typeface="Meiryo"/>
              </a:rPr>
              <a:t>What does a School Mental Health Counselor do?</a:t>
            </a:r>
          </a:p>
        </p:txBody>
      </p:sp>
      <p:graphicFrame>
        <p:nvGraphicFramePr>
          <p:cNvPr id="1598" name="Content Placeholder 1572">
            <a:extLst>
              <a:ext uri="{FF2B5EF4-FFF2-40B4-BE49-F238E27FC236}">
                <a16:creationId xmlns:a16="http://schemas.microsoft.com/office/drawing/2014/main" id="{FDDE211A-DC0A-DB38-C308-324ADA0D35FD}"/>
              </a:ext>
            </a:extLst>
          </p:cNvPr>
          <p:cNvGraphicFramePr>
            <a:graphicFrameLocks noGrp="1"/>
          </p:cNvGraphicFramePr>
          <p:nvPr>
            <p:ph idx="1"/>
            <p:extLst>
              <p:ext uri="{D42A27DB-BD31-4B8C-83A1-F6EECF244321}">
                <p14:modId xmlns:p14="http://schemas.microsoft.com/office/powerpoint/2010/main" val="1197577986"/>
              </p:ext>
            </p:extLst>
          </p:nvPr>
        </p:nvGraphicFramePr>
        <p:xfrm>
          <a:off x="5972174" y="819150"/>
          <a:ext cx="5031485" cy="5145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6874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96EE1450-3B49-DE7A-5407-2A4EB778F86A}"/>
              </a:ext>
            </a:extLst>
          </p:cNvPr>
          <p:cNvSpPr>
            <a:spLocks noGrp="1"/>
          </p:cNvSpPr>
          <p:nvPr>
            <p:ph type="title"/>
          </p:nvPr>
        </p:nvSpPr>
        <p:spPr>
          <a:xfrm>
            <a:off x="992518" y="442913"/>
            <a:ext cx="5271804" cy="1639888"/>
          </a:xfrm>
        </p:spPr>
        <p:txBody>
          <a:bodyPr anchor="b">
            <a:normAutofit/>
          </a:bodyPr>
          <a:lstStyle/>
          <a:p>
            <a:r>
              <a:rPr lang="en-US">
                <a:ea typeface="Meiryo"/>
              </a:rPr>
              <a:t>Recognize and Respond </a:t>
            </a:r>
            <a:endParaRPr lang="en-US"/>
          </a:p>
        </p:txBody>
      </p:sp>
      <p:sp>
        <p:nvSpPr>
          <p:cNvPr id="3" name="Content Placeholder 2">
            <a:extLst>
              <a:ext uri="{FF2B5EF4-FFF2-40B4-BE49-F238E27FC236}">
                <a16:creationId xmlns:a16="http://schemas.microsoft.com/office/drawing/2014/main" id="{55E36234-AAC7-27E7-D31F-DEA27ED36DDE}"/>
              </a:ext>
            </a:extLst>
          </p:cNvPr>
          <p:cNvSpPr>
            <a:spLocks noGrp="1"/>
          </p:cNvSpPr>
          <p:nvPr>
            <p:ph idx="1"/>
          </p:nvPr>
        </p:nvSpPr>
        <p:spPr>
          <a:xfrm>
            <a:off x="992519" y="2312988"/>
            <a:ext cx="5271804" cy="3651250"/>
          </a:xfrm>
        </p:spPr>
        <p:txBody>
          <a:bodyPr vert="horz" lIns="109728" tIns="109728" rIns="109728" bIns="91440" rtlCol="0">
            <a:normAutofit/>
          </a:bodyPr>
          <a:lstStyle/>
          <a:p>
            <a:r>
              <a:rPr lang="en-US">
                <a:ea typeface="Meiryo"/>
              </a:rPr>
              <a:t>RECOGNIZE:</a:t>
            </a:r>
          </a:p>
          <a:p>
            <a:pPr marL="285750" indent="-285750">
              <a:buFont typeface="Arial" panose="020B0503020204020204" pitchFamily="34" charset="0"/>
              <a:buChar char="•"/>
            </a:pPr>
            <a:r>
              <a:rPr lang="en-US">
                <a:ea typeface="Meiryo"/>
              </a:rPr>
              <a:t>Changes in school performance </a:t>
            </a:r>
            <a:endParaRPr lang="en-US"/>
          </a:p>
          <a:p>
            <a:pPr marL="285750" indent="-285750">
              <a:buFont typeface="Arial" panose="020B0503020204020204" pitchFamily="34" charset="0"/>
              <a:buChar char="•"/>
            </a:pPr>
            <a:r>
              <a:rPr lang="en-US">
                <a:ea typeface="Meiryo"/>
              </a:rPr>
              <a:t>Attendance issues</a:t>
            </a:r>
          </a:p>
          <a:p>
            <a:r>
              <a:rPr lang="en-US">
                <a:ea typeface="Meiryo"/>
              </a:rPr>
              <a:t>RESPOND:</a:t>
            </a:r>
          </a:p>
          <a:p>
            <a:pPr marL="285750" indent="-285750">
              <a:buFont typeface="Arial" panose="020B0503020204020204" pitchFamily="34" charset="0"/>
              <a:buChar char="•"/>
            </a:pPr>
            <a:r>
              <a:rPr lang="en-US">
                <a:ea typeface="Meiryo"/>
              </a:rPr>
              <a:t>One-on-one CICOs</a:t>
            </a:r>
          </a:p>
          <a:p>
            <a:pPr marL="285750" indent="-285750">
              <a:buFont typeface="Arial" panose="020B0503020204020204" pitchFamily="34" charset="0"/>
              <a:buChar char="•"/>
            </a:pPr>
            <a:r>
              <a:rPr lang="en-US">
                <a:ea typeface="Meiryo"/>
              </a:rPr>
              <a:t>Short term counseling</a:t>
            </a:r>
          </a:p>
          <a:p>
            <a:pPr marL="285750" indent="-285750">
              <a:buFont typeface="Arial" panose="020B0503020204020204" pitchFamily="34" charset="0"/>
              <a:buChar char="•"/>
            </a:pPr>
            <a:r>
              <a:rPr lang="en-US">
                <a:ea typeface="Meiryo"/>
              </a:rPr>
              <a:t>Crisis intervention</a:t>
            </a:r>
          </a:p>
          <a:p>
            <a:endParaRPr lang="en-US">
              <a:ea typeface="Meiryo"/>
            </a:endParaRPr>
          </a:p>
          <a:p>
            <a:pPr marL="285750" indent="-285750">
              <a:buFont typeface="Arial" panose="020B0503020204020204" pitchFamily="34" charset="0"/>
              <a:buChar char="•"/>
            </a:pPr>
            <a:endParaRPr lang="en-US">
              <a:ea typeface="Meiryo"/>
            </a:endParaRPr>
          </a:p>
        </p:txBody>
      </p:sp>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Magnifying glass showing decling performance">
            <a:extLst>
              <a:ext uri="{FF2B5EF4-FFF2-40B4-BE49-F238E27FC236}">
                <a16:creationId xmlns:a16="http://schemas.microsoft.com/office/drawing/2014/main" id="{8CF0B0D4-CA2B-30A6-8884-02EF11AE068B}"/>
              </a:ext>
            </a:extLst>
          </p:cNvPr>
          <p:cNvPicPr>
            <a:picLocks noChangeAspect="1"/>
          </p:cNvPicPr>
          <p:nvPr/>
        </p:nvPicPr>
        <p:blipFill rotWithShape="1">
          <a:blip r:embed="rId2"/>
          <a:srcRect l="27730" r="23790" b="-3"/>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453883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3" name="Freeform: Shape 4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4" name="Freeform: Shape 43">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5" name="Freeform: Shape 44">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8" name="Freeform: Shape 47">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49" name="Rectangle 48">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67847" y="1391478"/>
            <a:ext cx="4578827" cy="416561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02296" y="1566412"/>
            <a:ext cx="4244110" cy="384048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6650490" y="1105100"/>
            <a:ext cx="4908132" cy="4688444"/>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E3C893F-4056-A864-6654-752269F939EE}"/>
              </a:ext>
            </a:extLst>
          </p:cNvPr>
          <p:cNvSpPr>
            <a:spLocks noGrp="1"/>
          </p:cNvSpPr>
          <p:nvPr>
            <p:ph type="title"/>
          </p:nvPr>
        </p:nvSpPr>
        <p:spPr>
          <a:xfrm>
            <a:off x="7350991" y="1929615"/>
            <a:ext cx="3459760" cy="2186393"/>
          </a:xfrm>
        </p:spPr>
        <p:txBody>
          <a:bodyPr vert="horz" lIns="109728" tIns="109728" rIns="109728" bIns="91440" rtlCol="0" anchor="b">
            <a:normAutofit/>
          </a:bodyPr>
          <a:lstStyle/>
          <a:p>
            <a:pPr algn="ctr">
              <a:lnSpc>
                <a:spcPct val="120000"/>
              </a:lnSpc>
            </a:pPr>
            <a:r>
              <a:rPr lang="en-US" sz="3300"/>
              <a:t>MTSS Observations</a:t>
            </a:r>
          </a:p>
        </p:txBody>
      </p:sp>
      <p:pic>
        <p:nvPicPr>
          <p:cNvPr id="6" name="Content Placeholder 5" descr="A diagram of a pie chart&#10;&#10;Description automatically generated">
            <a:extLst>
              <a:ext uri="{FF2B5EF4-FFF2-40B4-BE49-F238E27FC236}">
                <a16:creationId xmlns:a16="http://schemas.microsoft.com/office/drawing/2014/main" id="{081F8C9D-A77A-929F-3971-06D7470FE0B1}"/>
              </a:ext>
            </a:extLst>
          </p:cNvPr>
          <p:cNvPicPr>
            <a:picLocks noGrp="1" noChangeAspect="1"/>
          </p:cNvPicPr>
          <p:nvPr>
            <p:ph idx="1"/>
          </p:nvPr>
        </p:nvPicPr>
        <p:blipFill>
          <a:blip r:embed="rId2"/>
          <a:stretch>
            <a:fillRect/>
          </a:stretch>
        </p:blipFill>
        <p:spPr>
          <a:xfrm>
            <a:off x="858190" y="104283"/>
            <a:ext cx="4533077" cy="3075709"/>
          </a:xfrm>
          <a:prstGeom prst="rect">
            <a:avLst/>
          </a:prstGeom>
        </p:spPr>
      </p:pic>
      <p:pic>
        <p:nvPicPr>
          <p:cNvPr id="8" name="Picture 7" descr="A diagram of a pie chart&#10;&#10;Description automatically generated">
            <a:extLst>
              <a:ext uri="{FF2B5EF4-FFF2-40B4-BE49-F238E27FC236}">
                <a16:creationId xmlns:a16="http://schemas.microsoft.com/office/drawing/2014/main" id="{C60B32C5-54F0-BC47-52BF-B108B4FD5604}"/>
              </a:ext>
            </a:extLst>
          </p:cNvPr>
          <p:cNvPicPr>
            <a:picLocks noChangeAspect="1"/>
          </p:cNvPicPr>
          <p:nvPr/>
        </p:nvPicPr>
        <p:blipFill>
          <a:blip r:embed="rId3"/>
          <a:stretch>
            <a:fillRect/>
          </a:stretch>
        </p:blipFill>
        <p:spPr>
          <a:xfrm>
            <a:off x="934154" y="3490840"/>
            <a:ext cx="4402922" cy="3045163"/>
          </a:xfrm>
          <a:prstGeom prst="rect">
            <a:avLst/>
          </a:prstGeom>
        </p:spPr>
      </p:pic>
    </p:spTree>
    <p:extLst>
      <p:ext uri="{BB962C8B-B14F-4D97-AF65-F5344CB8AC3E}">
        <p14:creationId xmlns:p14="http://schemas.microsoft.com/office/powerpoint/2010/main" val="1873829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F5FD85F2-99E2-8A09-9113-33C92E9179DA}"/>
              </a:ext>
            </a:extLst>
          </p:cNvPr>
          <p:cNvPicPr>
            <a:picLocks noChangeAspect="1"/>
          </p:cNvPicPr>
          <p:nvPr/>
        </p:nvPicPr>
        <p:blipFill rotWithShape="1">
          <a:blip r:embed="rId2"/>
          <a:srcRect l="7814" r="15698" b="6250"/>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8B598134-D292-43E6-9C55-117198046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1834" y="0"/>
            <a:ext cx="4980168" cy="6858000"/>
          </a:xfrm>
          <a:custGeom>
            <a:avLst/>
            <a:gdLst>
              <a:gd name="connsiteX0" fmla="*/ 1623023 w 4901771"/>
              <a:gd name="connsiteY0" fmla="*/ 0 h 6858000"/>
              <a:gd name="connsiteX1" fmla="*/ 2716256 w 4901771"/>
              <a:gd name="connsiteY1" fmla="*/ 0 h 6858000"/>
              <a:gd name="connsiteX2" fmla="*/ 3496422 w 4901771"/>
              <a:gd name="connsiteY2" fmla="*/ 0 h 6858000"/>
              <a:gd name="connsiteX3" fmla="*/ 4544484 w 4901771"/>
              <a:gd name="connsiteY3" fmla="*/ 0 h 6858000"/>
              <a:gd name="connsiteX4" fmla="*/ 4710787 w 4901771"/>
              <a:gd name="connsiteY4" fmla="*/ 0 h 6858000"/>
              <a:gd name="connsiteX5" fmla="*/ 4901771 w 4901771"/>
              <a:gd name="connsiteY5" fmla="*/ 0 h 6858000"/>
              <a:gd name="connsiteX6" fmla="*/ 4901771 w 4901771"/>
              <a:gd name="connsiteY6" fmla="*/ 6858000 h 6858000"/>
              <a:gd name="connsiteX7" fmla="*/ 4710787 w 4901771"/>
              <a:gd name="connsiteY7" fmla="*/ 6858000 h 6858000"/>
              <a:gd name="connsiteX8" fmla="*/ 4544484 w 4901771"/>
              <a:gd name="connsiteY8" fmla="*/ 6858000 h 6858000"/>
              <a:gd name="connsiteX9" fmla="*/ 3496422 w 4901771"/>
              <a:gd name="connsiteY9" fmla="*/ 6858000 h 6858000"/>
              <a:gd name="connsiteX10" fmla="*/ 2716256 w 4901771"/>
              <a:gd name="connsiteY10" fmla="*/ 6858000 h 6858000"/>
              <a:gd name="connsiteX11" fmla="*/ 2502754 w 4901771"/>
              <a:gd name="connsiteY11" fmla="*/ 6858000 h 6858000"/>
              <a:gd name="connsiteX12" fmla="*/ 2390998 w 4901771"/>
              <a:gd name="connsiteY12" fmla="*/ 6780599 h 6858000"/>
              <a:gd name="connsiteX13" fmla="*/ 1874350 w 4901771"/>
              <a:gd name="connsiteY13" fmla="*/ 6374814 h 6858000"/>
              <a:gd name="connsiteX14" fmla="*/ 0 w 4901771"/>
              <a:gd name="connsiteY14" fmla="*/ 3621656 h 6858000"/>
              <a:gd name="connsiteX15" fmla="*/ 1600899 w 4901771"/>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5C25156-7C07-2BC1-5E82-D9897E4679AA}"/>
              </a:ext>
            </a:extLst>
          </p:cNvPr>
          <p:cNvSpPr>
            <a:spLocks noGrp="1"/>
          </p:cNvSpPr>
          <p:nvPr>
            <p:ph type="title"/>
          </p:nvPr>
        </p:nvSpPr>
        <p:spPr>
          <a:xfrm>
            <a:off x="8046720" y="283596"/>
            <a:ext cx="3689406" cy="800912"/>
          </a:xfrm>
        </p:spPr>
        <p:txBody>
          <a:bodyPr anchor="b">
            <a:normAutofit/>
          </a:bodyPr>
          <a:lstStyle/>
          <a:p>
            <a:r>
              <a:rPr lang="en-US">
                <a:ea typeface="Meiryo"/>
              </a:rPr>
              <a:t>Interventions</a:t>
            </a:r>
            <a:endParaRPr lang="en-US"/>
          </a:p>
        </p:txBody>
      </p:sp>
      <p:sp>
        <p:nvSpPr>
          <p:cNvPr id="3" name="Content Placeholder 2">
            <a:extLst>
              <a:ext uri="{FF2B5EF4-FFF2-40B4-BE49-F238E27FC236}">
                <a16:creationId xmlns:a16="http://schemas.microsoft.com/office/drawing/2014/main" id="{BD12886C-59D2-AABA-3B4B-B24831789ECB}"/>
              </a:ext>
            </a:extLst>
          </p:cNvPr>
          <p:cNvSpPr>
            <a:spLocks noGrp="1"/>
          </p:cNvSpPr>
          <p:nvPr>
            <p:ph idx="1"/>
          </p:nvPr>
        </p:nvSpPr>
        <p:spPr>
          <a:xfrm>
            <a:off x="7295452" y="924619"/>
            <a:ext cx="4385014" cy="5832233"/>
          </a:xfrm>
        </p:spPr>
        <p:txBody>
          <a:bodyPr vert="horz" lIns="109728" tIns="109728" rIns="109728" bIns="91440" rtlCol="0" anchor="t">
            <a:normAutofit/>
          </a:bodyPr>
          <a:lstStyle/>
          <a:p>
            <a:pPr>
              <a:lnSpc>
                <a:spcPct val="130000"/>
              </a:lnSpc>
            </a:pPr>
            <a:r>
              <a:rPr lang="en-US" sz="1300" b="1">
                <a:ea typeface="Meiryo"/>
              </a:rPr>
              <a:t>Classroom Lessons</a:t>
            </a:r>
            <a:endParaRPr lang="en-US"/>
          </a:p>
          <a:p>
            <a:pPr marL="342900" indent="-342900">
              <a:lnSpc>
                <a:spcPct val="130000"/>
              </a:lnSpc>
              <a:buAutoNum type="arabicPeriod"/>
            </a:pPr>
            <a:r>
              <a:rPr lang="en-US" sz="1000">
                <a:ea typeface="Meiryo"/>
              </a:rPr>
              <a:t>Restorative Practices</a:t>
            </a:r>
          </a:p>
          <a:p>
            <a:pPr marL="342900" indent="-342900">
              <a:lnSpc>
                <a:spcPct val="130000"/>
              </a:lnSpc>
              <a:buAutoNum type="arabicPeriod"/>
            </a:pPr>
            <a:r>
              <a:rPr lang="en-US" sz="1000">
                <a:ea typeface="Meiryo"/>
              </a:rPr>
              <a:t>Effective Communication</a:t>
            </a:r>
          </a:p>
          <a:p>
            <a:pPr marL="342900" indent="-342900">
              <a:lnSpc>
                <a:spcPct val="130000"/>
              </a:lnSpc>
              <a:buAutoNum type="arabicPeriod"/>
            </a:pPr>
            <a:r>
              <a:rPr lang="en-US" sz="1000">
                <a:ea typeface="Meiryo"/>
              </a:rPr>
              <a:t>Developing Healthy Coping Skills</a:t>
            </a:r>
          </a:p>
          <a:p>
            <a:pPr marL="342900" indent="-342900">
              <a:lnSpc>
                <a:spcPct val="130000"/>
              </a:lnSpc>
              <a:buAutoNum type="arabicPeriod"/>
            </a:pPr>
            <a:r>
              <a:rPr lang="en-US" sz="1000">
                <a:ea typeface="Meiryo"/>
              </a:rPr>
              <a:t>Substance Use: An Unhealthy Coping Strategy &amp; Effects on Brain</a:t>
            </a:r>
          </a:p>
          <a:p>
            <a:pPr marL="342900" indent="-342900">
              <a:lnSpc>
                <a:spcPct val="130000"/>
              </a:lnSpc>
              <a:buAutoNum type="arabicPeriod"/>
            </a:pPr>
            <a:r>
              <a:rPr lang="en-US" sz="1000">
                <a:ea typeface="Meiryo"/>
              </a:rPr>
              <a:t>Emotions &amp; the Brain</a:t>
            </a:r>
          </a:p>
          <a:p>
            <a:pPr>
              <a:lnSpc>
                <a:spcPct val="130000"/>
              </a:lnSpc>
            </a:pPr>
            <a:r>
              <a:rPr lang="en-US" sz="1300" b="1">
                <a:ea typeface="Meiryo"/>
              </a:rPr>
              <a:t>Small Group</a:t>
            </a:r>
          </a:p>
          <a:p>
            <a:pPr marL="342900" indent="-342900">
              <a:lnSpc>
                <a:spcPct val="130000"/>
              </a:lnSpc>
              <a:buAutoNum type="arabicPeriod"/>
            </a:pPr>
            <a:r>
              <a:rPr lang="en-US" sz="1100">
                <a:latin typeface="Arial"/>
                <a:ea typeface="Meiryo"/>
                <a:cs typeface="Arial"/>
              </a:rPr>
              <a:t>Communication &amp; Conflict Resolution</a:t>
            </a:r>
          </a:p>
          <a:p>
            <a:pPr marL="342900" indent="-342900">
              <a:lnSpc>
                <a:spcPct val="130000"/>
              </a:lnSpc>
              <a:buAutoNum type="arabicPeriod"/>
            </a:pPr>
            <a:r>
              <a:rPr lang="en-US" sz="1100">
                <a:latin typeface="Arial"/>
                <a:ea typeface="Meiryo"/>
                <a:cs typeface="Arial"/>
              </a:rPr>
              <a:t>Healthy Habits &amp; Managing Stress</a:t>
            </a:r>
          </a:p>
          <a:p>
            <a:pPr marL="342900" indent="-342900">
              <a:lnSpc>
                <a:spcPct val="130000"/>
              </a:lnSpc>
              <a:buAutoNum type="arabicPeriod"/>
            </a:pPr>
            <a:r>
              <a:rPr lang="en-US" sz="1100">
                <a:latin typeface="Arial"/>
                <a:ea typeface="Meiryo"/>
                <a:cs typeface="Arial"/>
              </a:rPr>
              <a:t>Mood Management &amp; Emotional Regulation</a:t>
            </a:r>
          </a:p>
          <a:p>
            <a:pPr marL="342900" indent="-342900">
              <a:lnSpc>
                <a:spcPct val="130000"/>
              </a:lnSpc>
              <a:buAutoNum type="arabicPeriod"/>
            </a:pPr>
            <a:r>
              <a:rPr lang="en-US" sz="1100">
                <a:latin typeface="Arial"/>
                <a:ea typeface="Meiryo"/>
                <a:cs typeface="Arial"/>
              </a:rPr>
              <a:t>Self-care &amp; Mindfulness</a:t>
            </a:r>
          </a:p>
          <a:p>
            <a:pPr marL="342900" indent="-342900">
              <a:lnSpc>
                <a:spcPct val="130000"/>
              </a:lnSpc>
              <a:buAutoNum type="arabicPeriod"/>
            </a:pPr>
            <a:r>
              <a:rPr lang="en-US" sz="1100">
                <a:latin typeface="Arial"/>
                <a:ea typeface="Meiryo"/>
                <a:cs typeface="Arial"/>
              </a:rPr>
              <a:t>Anxiety: Causes &amp; Coping Strategies</a:t>
            </a:r>
          </a:p>
          <a:p>
            <a:pPr>
              <a:lnSpc>
                <a:spcPct val="130000"/>
              </a:lnSpc>
            </a:pPr>
            <a:r>
              <a:rPr lang="en-US" sz="1300" b="1">
                <a:latin typeface="Arial"/>
                <a:ea typeface="Meiryo"/>
                <a:cs typeface="Arial"/>
              </a:rPr>
              <a:t>Crisis Intervention</a:t>
            </a:r>
          </a:p>
          <a:p>
            <a:pPr marL="285750" indent="-285750">
              <a:lnSpc>
                <a:spcPct val="130000"/>
              </a:lnSpc>
              <a:buFont typeface="Arial,Sans-Serif"/>
              <a:buChar char="•"/>
            </a:pPr>
            <a:r>
              <a:rPr lang="en-US" sz="1100">
                <a:latin typeface="Arial"/>
                <a:ea typeface="Meiryo"/>
                <a:cs typeface="Arial"/>
              </a:rPr>
              <a:t>Crisis Intervention (panic attacks, suicidal ideation)</a:t>
            </a:r>
          </a:p>
          <a:p>
            <a:pPr marL="285750" indent="-285750">
              <a:lnSpc>
                <a:spcPct val="130000"/>
              </a:lnSpc>
              <a:buFont typeface="Arial,Sans-Serif"/>
              <a:buChar char="•"/>
            </a:pPr>
            <a:r>
              <a:rPr lang="en-US" sz="1100">
                <a:latin typeface="Arial"/>
                <a:ea typeface="Meiryo"/>
                <a:cs typeface="Arial"/>
              </a:rPr>
              <a:t>Return to School Safety Plan(s)</a:t>
            </a:r>
          </a:p>
          <a:p>
            <a:pPr>
              <a:lnSpc>
                <a:spcPct val="130000"/>
              </a:lnSpc>
            </a:pPr>
            <a:endParaRPr lang="en-US" sz="1300" b="1">
              <a:latin typeface="Arial"/>
              <a:ea typeface="Meiryo"/>
              <a:cs typeface="Arial"/>
            </a:endParaRPr>
          </a:p>
        </p:txBody>
      </p:sp>
    </p:spTree>
    <p:extLst>
      <p:ext uri="{BB962C8B-B14F-4D97-AF65-F5344CB8AC3E}">
        <p14:creationId xmlns:p14="http://schemas.microsoft.com/office/powerpoint/2010/main" val="65799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85165F68-FBC9-CE20-0C29-66FC3208046E}"/>
              </a:ext>
            </a:extLst>
          </p:cNvPr>
          <p:cNvSpPr>
            <a:spLocks noGrp="1"/>
          </p:cNvSpPr>
          <p:nvPr>
            <p:ph type="title"/>
          </p:nvPr>
        </p:nvSpPr>
        <p:spPr>
          <a:xfrm>
            <a:off x="992518" y="442913"/>
            <a:ext cx="5271804" cy="1639888"/>
          </a:xfrm>
        </p:spPr>
        <p:txBody>
          <a:bodyPr anchor="b">
            <a:normAutofit/>
          </a:bodyPr>
          <a:lstStyle/>
          <a:p>
            <a:r>
              <a:rPr lang="en-US">
                <a:ea typeface="Meiryo"/>
              </a:rPr>
              <a:t>Referrals</a:t>
            </a:r>
            <a:endParaRPr lang="en-US"/>
          </a:p>
        </p:txBody>
      </p:sp>
      <p:sp>
        <p:nvSpPr>
          <p:cNvPr id="3" name="Content Placeholder 2">
            <a:extLst>
              <a:ext uri="{FF2B5EF4-FFF2-40B4-BE49-F238E27FC236}">
                <a16:creationId xmlns:a16="http://schemas.microsoft.com/office/drawing/2014/main" id="{13714EED-AA4A-DC0D-F13C-F71681F46140}"/>
              </a:ext>
            </a:extLst>
          </p:cNvPr>
          <p:cNvSpPr>
            <a:spLocks noGrp="1"/>
          </p:cNvSpPr>
          <p:nvPr>
            <p:ph idx="1"/>
          </p:nvPr>
        </p:nvSpPr>
        <p:spPr>
          <a:xfrm>
            <a:off x="992519" y="2312988"/>
            <a:ext cx="5271804" cy="3651250"/>
          </a:xfrm>
        </p:spPr>
        <p:txBody>
          <a:bodyPr vert="horz" lIns="109728" tIns="109728" rIns="109728" bIns="91440" rtlCol="0" anchor="t">
            <a:normAutofit/>
          </a:bodyPr>
          <a:lstStyle/>
          <a:p>
            <a:pPr marL="285750" indent="-285750">
              <a:lnSpc>
                <a:spcPct val="130000"/>
              </a:lnSpc>
              <a:buFont typeface="Arial" panose="020B0503020204020204" pitchFamily="34" charset="0"/>
              <a:buChar char="•"/>
            </a:pPr>
            <a:r>
              <a:rPr lang="en-US" sz="1700">
                <a:ea typeface="Meiryo"/>
              </a:rPr>
              <a:t>Address barriers (stigma, cultural, linguistic) through parent communication and updating website &amp; social media</a:t>
            </a:r>
          </a:p>
          <a:p>
            <a:pPr marL="285750" indent="-285750">
              <a:lnSpc>
                <a:spcPct val="130000"/>
              </a:lnSpc>
              <a:buFont typeface="Arial" panose="020B0503020204020204" pitchFamily="34" charset="0"/>
              <a:buChar char="•"/>
            </a:pPr>
            <a:r>
              <a:rPr lang="en-US" sz="1700">
                <a:ea typeface="Meiryo"/>
              </a:rPr>
              <a:t>Referral to community partners (La Frontera, </a:t>
            </a:r>
            <a:r>
              <a:rPr lang="en-US" sz="1700" err="1">
                <a:ea typeface="Meiryo"/>
              </a:rPr>
              <a:t>TalkItOut</a:t>
            </a:r>
            <a:r>
              <a:rPr lang="en-US" sz="1700">
                <a:ea typeface="Meiryo"/>
              </a:rPr>
              <a:t> UA) for long term issues</a:t>
            </a:r>
          </a:p>
          <a:p>
            <a:pPr marL="285750" indent="-285750">
              <a:lnSpc>
                <a:spcPct val="130000"/>
              </a:lnSpc>
              <a:buFont typeface="Arial" panose="020B0503020204020204" pitchFamily="34" charset="0"/>
              <a:buChar char="•"/>
            </a:pPr>
            <a:r>
              <a:rPr lang="en-US" sz="1700">
                <a:ea typeface="Meiryo"/>
              </a:rPr>
              <a:t>Over 30 given to date (over a dozen just this year)</a:t>
            </a:r>
          </a:p>
          <a:p>
            <a:pPr marL="285750" indent="-285750">
              <a:lnSpc>
                <a:spcPct val="130000"/>
              </a:lnSpc>
              <a:buFont typeface="Arial" panose="020B0503020204020204" pitchFamily="34" charset="0"/>
              <a:buChar char="•"/>
            </a:pPr>
            <a:endParaRPr lang="en-US" sz="1700">
              <a:ea typeface="Meiryo"/>
            </a:endParaRPr>
          </a:p>
        </p:txBody>
      </p:sp>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White puzzle with one red piece">
            <a:extLst>
              <a:ext uri="{FF2B5EF4-FFF2-40B4-BE49-F238E27FC236}">
                <a16:creationId xmlns:a16="http://schemas.microsoft.com/office/drawing/2014/main" id="{1B6B7BBA-11D1-2883-27BA-B02A1ECA64F0}"/>
              </a:ext>
            </a:extLst>
          </p:cNvPr>
          <p:cNvPicPr>
            <a:picLocks noChangeAspect="1"/>
          </p:cNvPicPr>
          <p:nvPr/>
        </p:nvPicPr>
        <p:blipFill rotWithShape="1">
          <a:blip r:embed="rId2"/>
          <a:srcRect l="30366" r="28720" b="-2"/>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2120121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8" name="Picture 17" descr="Hands holding each other's wrists and interlinked to form a circle">
            <a:extLst>
              <a:ext uri="{FF2B5EF4-FFF2-40B4-BE49-F238E27FC236}">
                <a16:creationId xmlns:a16="http://schemas.microsoft.com/office/drawing/2014/main" id="{2CCE00FC-4614-C2A7-EC03-C5563604841B}"/>
              </a:ext>
            </a:extLst>
          </p:cNvPr>
          <p:cNvPicPr>
            <a:picLocks noChangeAspect="1"/>
          </p:cNvPicPr>
          <p:nvPr/>
        </p:nvPicPr>
        <p:blipFill rotWithShape="1">
          <a:blip r:embed="rId2"/>
          <a:srcRect l="967" r="2358" b="-3"/>
          <a:stretch/>
        </p:blipFill>
        <p:spPr>
          <a:xfrm>
            <a:off x="20" y="10"/>
            <a:ext cx="9947062" cy="6857990"/>
          </a:xfrm>
          <a:prstGeom prst="rect">
            <a:avLst/>
          </a:prstGeom>
        </p:spPr>
      </p:pic>
      <p:sp>
        <p:nvSpPr>
          <p:cNvPr id="19" name="Freeform: Shape 18">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Freeform: Shape 19">
            <a:extLst>
              <a:ext uri="{FF2B5EF4-FFF2-40B4-BE49-F238E27FC236}">
                <a16:creationId xmlns:a16="http://schemas.microsoft.com/office/drawing/2014/main" id="{8B598134-D292-43E6-9C55-117198046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1834" y="0"/>
            <a:ext cx="4980168" cy="6858000"/>
          </a:xfrm>
          <a:custGeom>
            <a:avLst/>
            <a:gdLst>
              <a:gd name="connsiteX0" fmla="*/ 1623023 w 4901771"/>
              <a:gd name="connsiteY0" fmla="*/ 0 h 6858000"/>
              <a:gd name="connsiteX1" fmla="*/ 2716256 w 4901771"/>
              <a:gd name="connsiteY1" fmla="*/ 0 h 6858000"/>
              <a:gd name="connsiteX2" fmla="*/ 3496422 w 4901771"/>
              <a:gd name="connsiteY2" fmla="*/ 0 h 6858000"/>
              <a:gd name="connsiteX3" fmla="*/ 4544484 w 4901771"/>
              <a:gd name="connsiteY3" fmla="*/ 0 h 6858000"/>
              <a:gd name="connsiteX4" fmla="*/ 4710787 w 4901771"/>
              <a:gd name="connsiteY4" fmla="*/ 0 h 6858000"/>
              <a:gd name="connsiteX5" fmla="*/ 4901771 w 4901771"/>
              <a:gd name="connsiteY5" fmla="*/ 0 h 6858000"/>
              <a:gd name="connsiteX6" fmla="*/ 4901771 w 4901771"/>
              <a:gd name="connsiteY6" fmla="*/ 6858000 h 6858000"/>
              <a:gd name="connsiteX7" fmla="*/ 4710787 w 4901771"/>
              <a:gd name="connsiteY7" fmla="*/ 6858000 h 6858000"/>
              <a:gd name="connsiteX8" fmla="*/ 4544484 w 4901771"/>
              <a:gd name="connsiteY8" fmla="*/ 6858000 h 6858000"/>
              <a:gd name="connsiteX9" fmla="*/ 3496422 w 4901771"/>
              <a:gd name="connsiteY9" fmla="*/ 6858000 h 6858000"/>
              <a:gd name="connsiteX10" fmla="*/ 2716256 w 4901771"/>
              <a:gd name="connsiteY10" fmla="*/ 6858000 h 6858000"/>
              <a:gd name="connsiteX11" fmla="*/ 2502754 w 4901771"/>
              <a:gd name="connsiteY11" fmla="*/ 6858000 h 6858000"/>
              <a:gd name="connsiteX12" fmla="*/ 2390998 w 4901771"/>
              <a:gd name="connsiteY12" fmla="*/ 6780599 h 6858000"/>
              <a:gd name="connsiteX13" fmla="*/ 1874350 w 4901771"/>
              <a:gd name="connsiteY13" fmla="*/ 6374814 h 6858000"/>
              <a:gd name="connsiteX14" fmla="*/ 0 w 4901771"/>
              <a:gd name="connsiteY14" fmla="*/ 3621656 h 6858000"/>
              <a:gd name="connsiteX15" fmla="*/ 1600899 w 4901771"/>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2EA3536-F6B1-1E73-AABE-FB22C0EB89F4}"/>
              </a:ext>
            </a:extLst>
          </p:cNvPr>
          <p:cNvSpPr>
            <a:spLocks noGrp="1"/>
          </p:cNvSpPr>
          <p:nvPr>
            <p:ph type="title"/>
          </p:nvPr>
        </p:nvSpPr>
        <p:spPr>
          <a:xfrm>
            <a:off x="8046720" y="1045596"/>
            <a:ext cx="3689406" cy="844914"/>
          </a:xfrm>
        </p:spPr>
        <p:txBody>
          <a:bodyPr anchor="b">
            <a:normAutofit/>
          </a:bodyPr>
          <a:lstStyle/>
          <a:p>
            <a:r>
              <a:rPr lang="en-US">
                <a:ea typeface="Meiryo"/>
              </a:rPr>
              <a:t>Advocating</a:t>
            </a:r>
            <a:endParaRPr lang="en-US"/>
          </a:p>
        </p:txBody>
      </p:sp>
      <p:sp>
        <p:nvSpPr>
          <p:cNvPr id="3" name="Content Placeholder 2">
            <a:extLst>
              <a:ext uri="{FF2B5EF4-FFF2-40B4-BE49-F238E27FC236}">
                <a16:creationId xmlns:a16="http://schemas.microsoft.com/office/drawing/2014/main" id="{F58BE3FA-D1B0-6FA5-9ED3-FBC90F912C88}"/>
              </a:ext>
            </a:extLst>
          </p:cNvPr>
          <p:cNvSpPr>
            <a:spLocks noGrp="1"/>
          </p:cNvSpPr>
          <p:nvPr>
            <p:ph idx="1"/>
          </p:nvPr>
        </p:nvSpPr>
        <p:spPr>
          <a:xfrm>
            <a:off x="7617424" y="1816021"/>
            <a:ext cx="4063042" cy="3996382"/>
          </a:xfrm>
        </p:spPr>
        <p:txBody>
          <a:bodyPr vert="horz" lIns="109728" tIns="109728" rIns="109728" bIns="91440" rtlCol="0" anchor="t">
            <a:noAutofit/>
          </a:bodyPr>
          <a:lstStyle/>
          <a:p>
            <a:pPr marL="285750" indent="-285750">
              <a:lnSpc>
                <a:spcPct val="130000"/>
              </a:lnSpc>
              <a:buFont typeface="Arial" panose="020B0503020204020204" pitchFamily="34" charset="0"/>
              <a:buChar char="•"/>
            </a:pPr>
            <a:r>
              <a:rPr lang="en-US" sz="1200">
                <a:ea typeface="Meiryo"/>
              </a:rPr>
              <a:t>Recognition of MH Awareness days throughout the year</a:t>
            </a:r>
          </a:p>
          <a:p>
            <a:pPr marL="285750" indent="-285750">
              <a:lnSpc>
                <a:spcPct val="130000"/>
              </a:lnSpc>
              <a:buFont typeface="Arial" panose="020B0503020204020204" pitchFamily="34" charset="0"/>
              <a:buChar char="•"/>
            </a:pPr>
            <a:r>
              <a:rPr lang="en-US" sz="1200">
                <a:ea typeface="Meiryo"/>
              </a:rPr>
              <a:t>Advocate, Collaborate, &amp; Coordinate with community partners:</a:t>
            </a:r>
          </a:p>
          <a:p>
            <a:pPr marL="342900" indent="-342900">
              <a:lnSpc>
                <a:spcPct val="130000"/>
              </a:lnSpc>
              <a:buAutoNum type="arabicPeriod"/>
            </a:pPr>
            <a:r>
              <a:rPr lang="en-US" sz="1200" i="1">
                <a:ea typeface="Meiryo"/>
              </a:rPr>
              <a:t>Teen Maze (AZYP, COPE, La Frontera, Pima County Courts, TMC)</a:t>
            </a:r>
          </a:p>
          <a:p>
            <a:pPr marL="342900" indent="-342900">
              <a:lnSpc>
                <a:spcPct val="130000"/>
              </a:lnSpc>
              <a:buAutoNum type="arabicPeriod"/>
            </a:pPr>
            <a:r>
              <a:rPr lang="en-US" sz="1200" i="1">
                <a:ea typeface="Meiryo"/>
              </a:rPr>
              <a:t>African American Youth Heritage Day</a:t>
            </a:r>
          </a:p>
          <a:p>
            <a:pPr marL="342900" indent="-342900">
              <a:lnSpc>
                <a:spcPct val="130000"/>
              </a:lnSpc>
              <a:buAutoNum type="arabicPeriod"/>
            </a:pPr>
            <a:r>
              <a:rPr lang="en-US" sz="1200" i="1">
                <a:ea typeface="Meiryo"/>
              </a:rPr>
              <a:t>Distracted Driving Prevention (AZYP, </a:t>
            </a:r>
            <a:r>
              <a:rPr lang="en-US" sz="1200" i="1">
                <a:ea typeface="+mn-lt"/>
                <a:cs typeface="+mn-lt"/>
              </a:rPr>
              <a:t>TPD, MADD, Desert Mortuary, EMT Services)</a:t>
            </a:r>
          </a:p>
        </p:txBody>
      </p:sp>
    </p:spTree>
    <p:extLst>
      <p:ext uri="{BB962C8B-B14F-4D97-AF65-F5344CB8AC3E}">
        <p14:creationId xmlns:p14="http://schemas.microsoft.com/office/powerpoint/2010/main" val="1205699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4302F-E955-47D0-A56B-D1D1A6953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3" y="-9274"/>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11" name="Group 10">
            <a:extLst>
              <a:ext uri="{FF2B5EF4-FFF2-40B4-BE49-F238E27FC236}">
                <a16:creationId xmlns:a16="http://schemas.microsoft.com/office/drawing/2014/main" id="{DC310F6C-D8CB-4984-9F9B-BA18C17192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079" y="1033741"/>
            <a:ext cx="4908132" cy="4613915"/>
            <a:chOff x="659679" y="950330"/>
            <a:chExt cx="4908132" cy="4613915"/>
          </a:xfrm>
        </p:grpSpPr>
        <p:sp>
          <p:nvSpPr>
            <p:cNvPr id="12" name="Freeform: Shape 11">
              <a:extLst>
                <a:ext uri="{FF2B5EF4-FFF2-40B4-BE49-F238E27FC236}">
                  <a16:creationId xmlns:a16="http://schemas.microsoft.com/office/drawing/2014/main" id="{6750E550-BE93-4743-8659-1531F86CB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16216" y="1107426"/>
              <a:ext cx="4619072" cy="434218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E626DC7-F0FE-49A7-AA4C-A8DB1F7EB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64593" y="1253260"/>
              <a:ext cx="4488025" cy="407467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1EBB781F-78E5-4C66-811C-9FF8B5D50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1300000" flipH="1">
              <a:off x="659679" y="950330"/>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25BCC843-2BEE-AC81-5A7B-5DA2FAFD09E9}"/>
              </a:ext>
            </a:extLst>
          </p:cNvPr>
          <p:cNvSpPr>
            <a:spLocks noGrp="1"/>
          </p:cNvSpPr>
          <p:nvPr>
            <p:ph type="title"/>
          </p:nvPr>
        </p:nvSpPr>
        <p:spPr>
          <a:xfrm>
            <a:off x="1829849" y="1899904"/>
            <a:ext cx="3312116" cy="2934031"/>
          </a:xfrm>
        </p:spPr>
        <p:txBody>
          <a:bodyPr anchor="ctr">
            <a:normAutofit/>
          </a:bodyPr>
          <a:lstStyle/>
          <a:p>
            <a:r>
              <a:rPr lang="en-US">
                <a:ea typeface="Meiryo"/>
              </a:rPr>
              <a:t>Promote</a:t>
            </a:r>
            <a:endParaRPr lang="en-US"/>
          </a:p>
        </p:txBody>
      </p:sp>
      <p:graphicFrame>
        <p:nvGraphicFramePr>
          <p:cNvPr id="4" name="Content Placeholder 3">
            <a:extLst>
              <a:ext uri="{FF2B5EF4-FFF2-40B4-BE49-F238E27FC236}">
                <a16:creationId xmlns:a16="http://schemas.microsoft.com/office/drawing/2014/main" id="{511D6CC8-E2A4-8E43-0538-F53CEEE4B329}"/>
              </a:ext>
            </a:extLst>
          </p:cNvPr>
          <p:cNvGraphicFramePr>
            <a:graphicFrameLocks noGrp="1"/>
          </p:cNvGraphicFramePr>
          <p:nvPr>
            <p:ph idx="1"/>
            <p:extLst>
              <p:ext uri="{D42A27DB-BD31-4B8C-83A1-F6EECF244321}">
                <p14:modId xmlns:p14="http://schemas.microsoft.com/office/powerpoint/2010/main" val="1250368669"/>
              </p:ext>
            </p:extLst>
          </p:nvPr>
        </p:nvGraphicFramePr>
        <p:xfrm>
          <a:off x="6095999" y="940107"/>
          <a:ext cx="5076826" cy="5024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4458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descr="A colorful light bulb with business icons">
            <a:extLst>
              <a:ext uri="{FF2B5EF4-FFF2-40B4-BE49-F238E27FC236}">
                <a16:creationId xmlns:a16="http://schemas.microsoft.com/office/drawing/2014/main" id="{29C5058C-3C76-EF9A-E64A-278CA48B2BCD}"/>
              </a:ext>
            </a:extLst>
          </p:cNvPr>
          <p:cNvPicPr>
            <a:picLocks noChangeAspect="1"/>
          </p:cNvPicPr>
          <p:nvPr/>
        </p:nvPicPr>
        <p:blipFill rotWithShape="1">
          <a:blip r:embed="rId2"/>
          <a:srcRect t="12214" r="-1" b="7407"/>
          <a:stretch/>
        </p:blipFill>
        <p:spPr>
          <a:xfrm>
            <a:off x="1524" y="10"/>
            <a:ext cx="12188952" cy="6857990"/>
          </a:xfrm>
          <a:prstGeom prst="rect">
            <a:avLst/>
          </a:prstGeom>
        </p:spPr>
      </p:pic>
      <p:sp>
        <p:nvSpPr>
          <p:cNvPr id="11" name="Freeform: Shape 10">
            <a:extLst>
              <a:ext uri="{FF2B5EF4-FFF2-40B4-BE49-F238E27FC236}">
                <a16:creationId xmlns:a16="http://schemas.microsoft.com/office/drawing/2014/main" id="{14543B09-440D-4F57-BCB0-A4FCC922D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0584" y="1948070"/>
            <a:ext cx="5261264" cy="4909930"/>
          </a:xfrm>
          <a:custGeom>
            <a:avLst/>
            <a:gdLst>
              <a:gd name="connsiteX0" fmla="*/ 2739575 w 5261264"/>
              <a:gd name="connsiteY0" fmla="*/ 1369 h 4909930"/>
              <a:gd name="connsiteX1" fmla="*/ 3931992 w 5261264"/>
              <a:gd name="connsiteY1" fmla="*/ 357115 h 4909930"/>
              <a:gd name="connsiteX2" fmla="*/ 5228644 w 5261264"/>
              <a:gd name="connsiteY2" fmla="*/ 1704869 h 4909930"/>
              <a:gd name="connsiteX3" fmla="*/ 5261264 w 5261264"/>
              <a:gd name="connsiteY3" fmla="*/ 1769901 h 4909930"/>
              <a:gd name="connsiteX4" fmla="*/ 5261264 w 5261264"/>
              <a:gd name="connsiteY4" fmla="*/ 4640262 h 4909930"/>
              <a:gd name="connsiteX5" fmla="*/ 5239287 w 5261264"/>
              <a:gd name="connsiteY5" fmla="*/ 4674079 h 4909930"/>
              <a:gd name="connsiteX6" fmla="*/ 5039558 w 5261264"/>
              <a:gd name="connsiteY6" fmla="*/ 4893028 h 4909930"/>
              <a:gd name="connsiteX7" fmla="*/ 5018342 w 5261264"/>
              <a:gd name="connsiteY7" fmla="*/ 4909930 h 4909930"/>
              <a:gd name="connsiteX8" fmla="*/ 962510 w 5261264"/>
              <a:gd name="connsiteY8" fmla="*/ 4909930 h 4909930"/>
              <a:gd name="connsiteX9" fmla="*/ 821338 w 5261264"/>
              <a:gd name="connsiteY9" fmla="*/ 4707517 h 4909930"/>
              <a:gd name="connsiteX10" fmla="*/ 448558 w 5261264"/>
              <a:gd name="connsiteY10" fmla="*/ 3922606 h 4909930"/>
              <a:gd name="connsiteX11" fmla="*/ 221727 w 5261264"/>
              <a:gd name="connsiteY11" fmla="*/ 1588926 h 4909930"/>
              <a:gd name="connsiteX12" fmla="*/ 2739575 w 5261264"/>
              <a:gd name="connsiteY12" fmla="*/ 1369 h 490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1264" h="4909930">
                <a:moveTo>
                  <a:pt x="2739575" y="1369"/>
                </a:moveTo>
                <a:cubicBezTo>
                  <a:pt x="3132207" y="14841"/>
                  <a:pt x="3535383" y="128133"/>
                  <a:pt x="3931992" y="357115"/>
                </a:cubicBezTo>
                <a:cubicBezTo>
                  <a:pt x="4474996" y="670619"/>
                  <a:pt x="4925124" y="1151857"/>
                  <a:pt x="5228644" y="1704869"/>
                </a:cubicBezTo>
                <a:lnTo>
                  <a:pt x="5261264" y="1769901"/>
                </a:lnTo>
                <a:lnTo>
                  <a:pt x="5261264" y="4640262"/>
                </a:lnTo>
                <a:lnTo>
                  <a:pt x="5239287" y="4674079"/>
                </a:lnTo>
                <a:cubicBezTo>
                  <a:pt x="5177453" y="4758643"/>
                  <a:pt x="5110673" y="4830413"/>
                  <a:pt x="5039558" y="4893028"/>
                </a:cubicBezTo>
                <a:lnTo>
                  <a:pt x="5018342" y="4909930"/>
                </a:lnTo>
                <a:lnTo>
                  <a:pt x="962510" y="4909930"/>
                </a:lnTo>
                <a:lnTo>
                  <a:pt x="821338" y="4707517"/>
                </a:lnTo>
                <a:cubicBezTo>
                  <a:pt x="672683" y="4465717"/>
                  <a:pt x="560617" y="4198197"/>
                  <a:pt x="448558" y="3922606"/>
                </a:cubicBezTo>
                <a:cubicBezTo>
                  <a:pt x="120358" y="3115488"/>
                  <a:pt x="-245146" y="2397572"/>
                  <a:pt x="221727" y="1588926"/>
                </a:cubicBezTo>
                <a:cubicBezTo>
                  <a:pt x="801679" y="584418"/>
                  <a:pt x="1736188" y="-33060"/>
                  <a:pt x="2739575" y="136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0EE80047-1219-42E8-86D3-94F512050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3449" y="1709530"/>
            <a:ext cx="5448246" cy="5148470"/>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E83B29B1-18A6-4A7A-A498-90E521667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0959" y="2256518"/>
            <a:ext cx="4930889" cy="4601483"/>
          </a:xfrm>
          <a:custGeom>
            <a:avLst/>
            <a:gdLst>
              <a:gd name="connsiteX0" fmla="*/ 2486925 w 4930889"/>
              <a:gd name="connsiteY0" fmla="*/ 1243 h 4601483"/>
              <a:gd name="connsiteX1" fmla="*/ 3569374 w 4930889"/>
              <a:gd name="connsiteY1" fmla="*/ 324181 h 4601483"/>
              <a:gd name="connsiteX2" fmla="*/ 4856238 w 4930889"/>
              <a:gd name="connsiteY2" fmla="*/ 1766524 h 4601483"/>
              <a:gd name="connsiteX3" fmla="*/ 4930889 w 4930889"/>
              <a:gd name="connsiteY3" fmla="*/ 1950930 h 4601483"/>
              <a:gd name="connsiteX4" fmla="*/ 4930888 w 4930889"/>
              <a:gd name="connsiteY4" fmla="*/ 3928933 h 4601483"/>
              <a:gd name="connsiteX5" fmla="*/ 4836868 w 4930889"/>
              <a:gd name="connsiteY5" fmla="*/ 4118750 h 4601483"/>
              <a:gd name="connsiteX6" fmla="*/ 4475082 w 4930889"/>
              <a:gd name="connsiteY6" fmla="*/ 4521220 h 4601483"/>
              <a:gd name="connsiteX7" fmla="*/ 4350095 w 4930889"/>
              <a:gd name="connsiteY7" fmla="*/ 4601483 h 4601483"/>
              <a:gd name="connsiteX8" fmla="*/ 997316 w 4930889"/>
              <a:gd name="connsiteY8" fmla="*/ 4601483 h 4601483"/>
              <a:gd name="connsiteX9" fmla="*/ 892840 w 4930889"/>
              <a:gd name="connsiteY9" fmla="*/ 4484501 h 4601483"/>
              <a:gd name="connsiteX10" fmla="*/ 407191 w 4930889"/>
              <a:gd name="connsiteY10" fmla="*/ 3560852 h 4601483"/>
              <a:gd name="connsiteX11" fmla="*/ 201279 w 4930889"/>
              <a:gd name="connsiteY11" fmla="*/ 1442391 h 4601483"/>
              <a:gd name="connsiteX12" fmla="*/ 2486925 w 4930889"/>
              <a:gd name="connsiteY12" fmla="*/ 1243 h 460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9" h="4601483">
                <a:moveTo>
                  <a:pt x="2486925" y="1243"/>
                </a:moveTo>
                <a:cubicBezTo>
                  <a:pt x="2843347" y="13472"/>
                  <a:pt x="3209341" y="116316"/>
                  <a:pt x="3569374" y="324181"/>
                </a:cubicBezTo>
                <a:cubicBezTo>
                  <a:pt x="4132718" y="649428"/>
                  <a:pt x="4585943" y="1173553"/>
                  <a:pt x="4856238" y="1766524"/>
                </a:cubicBezTo>
                <a:lnTo>
                  <a:pt x="4930889" y="1950930"/>
                </a:lnTo>
                <a:lnTo>
                  <a:pt x="4930888" y="3928933"/>
                </a:lnTo>
                <a:lnTo>
                  <a:pt x="4836868" y="4118750"/>
                </a:lnTo>
                <a:cubicBezTo>
                  <a:pt x="4733861" y="4297163"/>
                  <a:pt x="4611785" y="4422507"/>
                  <a:pt x="4475082" y="4521220"/>
                </a:cubicBezTo>
                <a:lnTo>
                  <a:pt x="4350095" y="4601483"/>
                </a:lnTo>
                <a:lnTo>
                  <a:pt x="997316" y="4601483"/>
                </a:lnTo>
                <a:lnTo>
                  <a:pt x="892840" y="4484501"/>
                </a:lnTo>
                <a:cubicBezTo>
                  <a:pt x="678469" y="4214961"/>
                  <a:pt x="542824" y="3894419"/>
                  <a:pt x="407191" y="3560852"/>
                </a:cubicBezTo>
                <a:cubicBezTo>
                  <a:pt x="109259" y="2828169"/>
                  <a:pt x="-222537" y="2176461"/>
                  <a:pt x="201279" y="1442391"/>
                </a:cubicBezTo>
                <a:cubicBezTo>
                  <a:pt x="727747" y="530521"/>
                  <a:pt x="1576073" y="-30011"/>
                  <a:pt x="2486925" y="1243"/>
                </a:cubicBezTo>
                <a:close/>
              </a:path>
            </a:pathLst>
          </a:custGeom>
          <a:solidFill>
            <a:srgbClr val="FFFFFF">
              <a:alpha val="8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p:cNvSpPr>
            <a:spLocks noGrp="1"/>
          </p:cNvSpPr>
          <p:nvPr>
            <p:ph type="ctrTitle"/>
          </p:nvPr>
        </p:nvSpPr>
        <p:spPr>
          <a:xfrm>
            <a:off x="7696864" y="3075154"/>
            <a:ext cx="3848430" cy="2186393"/>
          </a:xfrm>
        </p:spPr>
        <p:txBody>
          <a:bodyPr anchor="b">
            <a:normAutofit/>
          </a:bodyPr>
          <a:lstStyle/>
          <a:p>
            <a:r>
              <a:rPr lang="en-US" sz="4400">
                <a:solidFill>
                  <a:schemeClr val="tx1">
                    <a:lumMod val="75000"/>
                    <a:lumOff val="25000"/>
                  </a:schemeClr>
                </a:solidFill>
              </a:rPr>
              <a:t>Academic Domain</a:t>
            </a:r>
          </a:p>
        </p:txBody>
      </p:sp>
      <p:sp>
        <p:nvSpPr>
          <p:cNvPr id="3" name="Subtitle 2"/>
          <p:cNvSpPr>
            <a:spLocks noGrp="1"/>
          </p:cNvSpPr>
          <p:nvPr>
            <p:ph type="subTitle" idx="1"/>
          </p:nvPr>
        </p:nvSpPr>
        <p:spPr>
          <a:xfrm>
            <a:off x="7706870" y="5261547"/>
            <a:ext cx="3848429" cy="678633"/>
          </a:xfrm>
        </p:spPr>
        <p:txBody>
          <a:bodyPr vert="horz" lIns="91440" tIns="45720" rIns="91440" bIns="45720" rtlCol="0" anchor="t">
            <a:normAutofit/>
          </a:bodyPr>
          <a:lstStyle/>
          <a:p>
            <a:r>
              <a:rPr lang="en-US" sz="1800">
                <a:solidFill>
                  <a:schemeClr val="tx1">
                    <a:lumMod val="75000"/>
                    <a:lumOff val="25000"/>
                  </a:schemeClr>
                </a:solidFill>
              </a:rPr>
              <a:t>Student Academic Support</a:t>
            </a:r>
          </a:p>
        </p:txBody>
      </p:sp>
    </p:spTree>
    <p:extLst>
      <p:ext uri="{BB962C8B-B14F-4D97-AF65-F5344CB8AC3E}">
        <p14:creationId xmlns:p14="http://schemas.microsoft.com/office/powerpoint/2010/main" val="1869086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descr="A colorful light bulb with business icons">
            <a:extLst>
              <a:ext uri="{FF2B5EF4-FFF2-40B4-BE49-F238E27FC236}">
                <a16:creationId xmlns:a16="http://schemas.microsoft.com/office/drawing/2014/main" id="{29C5058C-3C76-EF9A-E64A-278CA48B2BCD}"/>
              </a:ext>
            </a:extLst>
          </p:cNvPr>
          <p:cNvPicPr>
            <a:picLocks noChangeAspect="1"/>
          </p:cNvPicPr>
          <p:nvPr/>
        </p:nvPicPr>
        <p:blipFill rotWithShape="1">
          <a:blip r:embed="rId2"/>
          <a:srcRect l="5160" r="16426" b="1"/>
          <a:stretch/>
        </p:blipFill>
        <p:spPr>
          <a:xfrm>
            <a:off x="4487333" y="10"/>
            <a:ext cx="7704667" cy="6877868"/>
          </a:xfrm>
          <a:custGeom>
            <a:avLst/>
            <a:gdLst/>
            <a:ahLst/>
            <a:cxnLst/>
            <a:rect l="l" t="t" r="r" b="b"/>
            <a:pathLst>
              <a:path w="7704667" h="6877878">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p:spPr>
      </p:pic>
      <p:sp>
        <p:nvSpPr>
          <p:cNvPr id="44" name="Freeform: Shape 43">
            <a:extLst>
              <a:ext uri="{FF2B5EF4-FFF2-40B4-BE49-F238E27FC236}">
                <a16:creationId xmlns:a16="http://schemas.microsoft.com/office/drawing/2014/main" id="{DCD36D47-40B7-494B-B249-3CBA333D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6" name="Freeform: Shape 45">
            <a:extLst>
              <a:ext uri="{FF2B5EF4-FFF2-40B4-BE49-F238E27FC236}">
                <a16:creationId xmlns:a16="http://schemas.microsoft.com/office/drawing/2014/main" id="{03AD0D1C-F8BA-4CD1-BC4D-BE1823F3E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283242" cy="6858000"/>
          </a:xfrm>
          <a:custGeom>
            <a:avLst/>
            <a:gdLst>
              <a:gd name="connsiteX0" fmla="*/ 0 w 7163694"/>
              <a:gd name="connsiteY0" fmla="*/ 0 h 6858000"/>
              <a:gd name="connsiteX1" fmla="*/ 5525402 w 7163694"/>
              <a:gd name="connsiteY1" fmla="*/ 0 h 6858000"/>
              <a:gd name="connsiteX2" fmla="*/ 5541001 w 7163694"/>
              <a:gd name="connsiteY2" fmla="*/ 10445 h 6858000"/>
              <a:gd name="connsiteX3" fmla="*/ 7163694 w 7163694"/>
              <a:gd name="connsiteY3" fmla="*/ 3621913 h 6858000"/>
              <a:gd name="connsiteX4" fmla="*/ 5263827 w 7163694"/>
              <a:gd name="connsiteY4" fmla="*/ 6378742 h 6858000"/>
              <a:gd name="connsiteX5" fmla="*/ 4740144 w 7163694"/>
              <a:gd name="connsiteY5" fmla="*/ 6785068 h 6858000"/>
              <a:gd name="connsiteX6" fmla="*/ 4633550 w 7163694"/>
              <a:gd name="connsiteY6" fmla="*/ 6858000 h 6858000"/>
              <a:gd name="connsiteX7" fmla="*/ 0 w 7163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3694" h="6858000">
                <a:moveTo>
                  <a:pt x="0" y="0"/>
                </a:moveTo>
                <a:lnTo>
                  <a:pt x="5525402" y="0"/>
                </a:lnTo>
                <a:lnTo>
                  <a:pt x="5541001" y="10445"/>
                </a:lnTo>
                <a:cubicBezTo>
                  <a:pt x="6582147" y="751075"/>
                  <a:pt x="7163694" y="2091411"/>
                  <a:pt x="7163694" y="3621913"/>
                </a:cubicBezTo>
                <a:cubicBezTo>
                  <a:pt x="7163694" y="4971185"/>
                  <a:pt x="6222325" y="5605738"/>
                  <a:pt x="5263827" y="6378742"/>
                </a:cubicBezTo>
                <a:cubicBezTo>
                  <a:pt x="5089279" y="6519512"/>
                  <a:pt x="4916329" y="6657407"/>
                  <a:pt x="4740144" y="6785068"/>
                </a:cubicBezTo>
                <a:lnTo>
                  <a:pt x="4633550"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8" name="Freeform: Shape 47">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Subtitle 2"/>
          <p:cNvSpPr>
            <a:spLocks noGrp="1"/>
          </p:cNvSpPr>
          <p:nvPr>
            <p:ph type="subTitle" idx="1"/>
          </p:nvPr>
        </p:nvSpPr>
        <p:spPr>
          <a:xfrm>
            <a:off x="1201212" y="4412974"/>
            <a:ext cx="4162357" cy="1576188"/>
          </a:xfrm>
        </p:spPr>
        <p:txBody>
          <a:bodyPr vert="horz" lIns="91440" tIns="45720" rIns="91440" bIns="45720" rtlCol="0" anchor="t">
            <a:normAutofit fontScale="77500" lnSpcReduction="20000"/>
          </a:bodyPr>
          <a:lstStyle/>
          <a:p>
            <a:r>
              <a:rPr lang="en-US" sz="3600" b="1">
                <a:solidFill>
                  <a:schemeClr val="tx1">
                    <a:lumMod val="75000"/>
                    <a:lumOff val="25000"/>
                  </a:schemeClr>
                </a:solidFill>
                <a:ea typeface="+mn-lt"/>
                <a:cs typeface="+mn-lt"/>
              </a:rPr>
              <a:t>School Data: MTSS Applications</a:t>
            </a:r>
            <a:endParaRPr lang="en-US">
              <a:solidFill>
                <a:schemeClr val="tx1">
                  <a:lumMod val="75000"/>
                  <a:lumOff val="25000"/>
                </a:schemeClr>
              </a:solidFill>
            </a:endParaRPr>
          </a:p>
        </p:txBody>
      </p:sp>
    </p:spTree>
    <p:extLst>
      <p:ext uri="{BB962C8B-B14F-4D97-AF65-F5344CB8AC3E}">
        <p14:creationId xmlns:p14="http://schemas.microsoft.com/office/powerpoint/2010/main" val="3429271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5554C89C-373F-47FC-BB73-6842E569C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55E2BBF9-01B2-7C04-A75F-B415A8675A93}"/>
              </a:ext>
            </a:extLst>
          </p:cNvPr>
          <p:cNvSpPr>
            <a:spLocks noGrp="1"/>
          </p:cNvSpPr>
          <p:nvPr>
            <p:ph type="title"/>
          </p:nvPr>
        </p:nvSpPr>
        <p:spPr>
          <a:xfrm>
            <a:off x="8462963" y="1314450"/>
            <a:ext cx="3213279" cy="4229100"/>
          </a:xfrm>
        </p:spPr>
        <p:txBody>
          <a:bodyPr vert="horz" lIns="109728" tIns="109728" rIns="109728" bIns="91440" rtlCol="0" anchor="ctr">
            <a:normAutofit/>
          </a:bodyPr>
          <a:lstStyle/>
          <a:p>
            <a:r>
              <a:rPr lang="en-US"/>
              <a:t>Student Support Meetings</a:t>
            </a:r>
          </a:p>
        </p:txBody>
      </p:sp>
      <p:sp>
        <p:nvSpPr>
          <p:cNvPr id="23" name="Freeform: Shape 22">
            <a:extLst>
              <a:ext uri="{FF2B5EF4-FFF2-40B4-BE49-F238E27FC236}">
                <a16:creationId xmlns:a16="http://schemas.microsoft.com/office/drawing/2014/main" id="{FF100C7F-5272-46AB-9FC7-E66059915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28027" cy="6858000"/>
          </a:xfrm>
          <a:custGeom>
            <a:avLst/>
            <a:gdLst>
              <a:gd name="connsiteX0" fmla="*/ 0 w 7128027"/>
              <a:gd name="connsiteY0" fmla="*/ 0 h 6858000"/>
              <a:gd name="connsiteX1" fmla="*/ 333951 w 7128027"/>
              <a:gd name="connsiteY1" fmla="*/ 0 h 6858000"/>
              <a:gd name="connsiteX2" fmla="*/ 1220030 w 7128027"/>
              <a:gd name="connsiteY2" fmla="*/ 0 h 6858000"/>
              <a:gd name="connsiteX3" fmla="*/ 1345471 w 7128027"/>
              <a:gd name="connsiteY3" fmla="*/ 0 h 6858000"/>
              <a:gd name="connsiteX4" fmla="*/ 2838612 w 7128027"/>
              <a:gd name="connsiteY4" fmla="*/ 0 h 6858000"/>
              <a:gd name="connsiteX5" fmla="*/ 5505004 w 7128027"/>
              <a:gd name="connsiteY5" fmla="*/ 0 h 6858000"/>
              <a:gd name="connsiteX6" fmla="*/ 5527128 w 7128027"/>
              <a:gd name="connsiteY6" fmla="*/ 14997 h 6858000"/>
              <a:gd name="connsiteX7" fmla="*/ 7128027 w 7128027"/>
              <a:gd name="connsiteY7" fmla="*/ 3621656 h 6858000"/>
              <a:gd name="connsiteX8" fmla="*/ 5253677 w 7128027"/>
              <a:gd name="connsiteY8" fmla="*/ 6374814 h 6858000"/>
              <a:gd name="connsiteX9" fmla="*/ 4737029 w 7128027"/>
              <a:gd name="connsiteY9" fmla="*/ 6780599 h 6858000"/>
              <a:gd name="connsiteX10" fmla="*/ 4625273 w 7128027"/>
              <a:gd name="connsiteY10" fmla="*/ 6858000 h 6858000"/>
              <a:gd name="connsiteX11" fmla="*/ 2838612 w 7128027"/>
              <a:gd name="connsiteY11" fmla="*/ 6858000 h 6858000"/>
              <a:gd name="connsiteX12" fmla="*/ 1220030 w 7128027"/>
              <a:gd name="connsiteY12" fmla="*/ 6858000 h 6858000"/>
              <a:gd name="connsiteX13" fmla="*/ 1037077 w 7128027"/>
              <a:gd name="connsiteY13" fmla="*/ 6858000 h 6858000"/>
              <a:gd name="connsiteX14" fmla="*/ 333951 w 7128027"/>
              <a:gd name="connsiteY14" fmla="*/ 6858000 h 6858000"/>
              <a:gd name="connsiteX15" fmla="*/ 0 w 7128027"/>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28027" h="6858000">
                <a:moveTo>
                  <a:pt x="0" y="0"/>
                </a:moveTo>
                <a:lnTo>
                  <a:pt x="333951" y="0"/>
                </a:lnTo>
                <a:lnTo>
                  <a:pt x="1220030" y="0"/>
                </a:lnTo>
                <a:lnTo>
                  <a:pt x="1345471" y="0"/>
                </a:lnTo>
                <a:lnTo>
                  <a:pt x="2838612" y="0"/>
                </a:lnTo>
                <a:lnTo>
                  <a:pt x="5505004" y="0"/>
                </a:lnTo>
                <a:lnTo>
                  <a:pt x="5527128" y="14997"/>
                </a:lnTo>
                <a:cubicBezTo>
                  <a:pt x="6554291" y="754641"/>
                  <a:pt x="7128027" y="2093192"/>
                  <a:pt x="7128027" y="3621656"/>
                </a:cubicBezTo>
                <a:cubicBezTo>
                  <a:pt x="7128027" y="4969131"/>
                  <a:pt x="6199302" y="5602839"/>
                  <a:pt x="5253677" y="6374814"/>
                </a:cubicBezTo>
                <a:cubicBezTo>
                  <a:pt x="5081474" y="6515397"/>
                  <a:pt x="4910847" y="6653108"/>
                  <a:pt x="4737029" y="6780599"/>
                </a:cubicBezTo>
                <a:lnTo>
                  <a:pt x="4625273" y="6858000"/>
                </a:lnTo>
                <a:lnTo>
                  <a:pt x="2838612" y="6858000"/>
                </a:lnTo>
                <a:lnTo>
                  <a:pt x="1220030" y="6858000"/>
                </a:lnTo>
                <a:lnTo>
                  <a:pt x="1037077" y="6858000"/>
                </a:lnTo>
                <a:lnTo>
                  <a:pt x="333951"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B4FEA6D5-DF59-4E15-B19F-159D0588B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572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36C8C9E5-F937-44A5-A519-EA719F03E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5713"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 name="Text Placeholder 3">
            <a:extLst>
              <a:ext uri="{FF2B5EF4-FFF2-40B4-BE49-F238E27FC236}">
                <a16:creationId xmlns:a16="http://schemas.microsoft.com/office/drawing/2014/main" id="{C9414F0E-0F56-7DED-9CA5-D397F1204247}"/>
              </a:ext>
            </a:extLst>
          </p:cNvPr>
          <p:cNvSpPr>
            <a:spLocks/>
          </p:cNvSpPr>
          <p:nvPr/>
        </p:nvSpPr>
        <p:spPr>
          <a:xfrm>
            <a:off x="298017" y="868125"/>
            <a:ext cx="2896296" cy="760668"/>
          </a:xfrm>
          <a:prstGeom prst="rect">
            <a:avLst/>
          </a:prstGeom>
        </p:spPr>
        <p:txBody>
          <a:bodyPr/>
          <a:lstStyle/>
          <a:p>
            <a:pPr defTabSz="630936">
              <a:spcAft>
                <a:spcPts val="600"/>
              </a:spcAft>
            </a:pPr>
            <a:r>
              <a:rPr lang="en-US" sz="2000" u="sng" kern="1200">
                <a:solidFill>
                  <a:schemeClr val="tx1"/>
                </a:solidFill>
                <a:latin typeface="+mn-lt"/>
                <a:ea typeface="+mn-ea"/>
                <a:cs typeface="+mn-cs"/>
              </a:rPr>
              <a:t>Plan For Success</a:t>
            </a:r>
            <a:endParaRPr lang="en-US" sz="2000" u="sng"/>
          </a:p>
        </p:txBody>
      </p:sp>
      <p:sp>
        <p:nvSpPr>
          <p:cNvPr id="3" name="Content Placeholder 2">
            <a:extLst>
              <a:ext uri="{FF2B5EF4-FFF2-40B4-BE49-F238E27FC236}">
                <a16:creationId xmlns:a16="http://schemas.microsoft.com/office/drawing/2014/main" id="{1BC9657F-FA0D-FEA2-3A19-012A030B20DF}"/>
              </a:ext>
            </a:extLst>
          </p:cNvPr>
          <p:cNvSpPr>
            <a:spLocks/>
          </p:cNvSpPr>
          <p:nvPr/>
        </p:nvSpPr>
        <p:spPr>
          <a:xfrm>
            <a:off x="298017" y="1466964"/>
            <a:ext cx="2896296" cy="4076586"/>
          </a:xfrm>
          <a:prstGeom prst="rect">
            <a:avLst/>
          </a:prstGeom>
        </p:spPr>
        <p:txBody>
          <a:bodyPr vert="horz" lIns="91440" tIns="45720" rIns="91440" bIns="45720" rtlCol="0" anchor="t">
            <a:noAutofit/>
          </a:bodyPr>
          <a:lstStyle/>
          <a:p>
            <a:pPr defTabSz="630936">
              <a:spcAft>
                <a:spcPts val="600"/>
              </a:spcAft>
            </a:pPr>
            <a:r>
              <a:rPr lang="en-US" sz="2000" kern="1200">
                <a:solidFill>
                  <a:schemeClr val="tx1"/>
                </a:solidFill>
                <a:latin typeface="Corbel"/>
                <a:ea typeface="+mn-ea"/>
                <a:cs typeface="+mn-cs"/>
              </a:rPr>
              <a:t>A Student-Teacher-Parent meeting that is facilitated by the School Counselor to help develop a Plan for Success in a specific class the student is struggling in.</a:t>
            </a:r>
          </a:p>
          <a:p>
            <a:pPr defTabSz="630936">
              <a:spcAft>
                <a:spcPts val="600"/>
              </a:spcAft>
            </a:pPr>
            <a:r>
              <a:rPr lang="en-US" sz="2000" kern="1200">
                <a:solidFill>
                  <a:schemeClr val="tx1"/>
                </a:solidFill>
                <a:latin typeface="+mn-lt"/>
                <a:ea typeface="+mn-ea"/>
                <a:cs typeface="+mn-cs"/>
              </a:rPr>
              <a:t>May require a follow-up meeting with an Administrator in attendance. </a:t>
            </a:r>
            <a:endParaRPr lang="en-US" sz="2000"/>
          </a:p>
        </p:txBody>
      </p:sp>
      <p:sp>
        <p:nvSpPr>
          <p:cNvPr id="5" name="Text Placeholder 4">
            <a:extLst>
              <a:ext uri="{FF2B5EF4-FFF2-40B4-BE49-F238E27FC236}">
                <a16:creationId xmlns:a16="http://schemas.microsoft.com/office/drawing/2014/main" id="{24703560-BA55-B374-C178-850E5396B057}"/>
              </a:ext>
            </a:extLst>
          </p:cNvPr>
          <p:cNvSpPr>
            <a:spLocks/>
          </p:cNvSpPr>
          <p:nvPr/>
        </p:nvSpPr>
        <p:spPr>
          <a:xfrm>
            <a:off x="3507247" y="868125"/>
            <a:ext cx="2896296" cy="760668"/>
          </a:xfrm>
          <a:prstGeom prst="rect">
            <a:avLst/>
          </a:prstGeom>
        </p:spPr>
        <p:txBody>
          <a:bodyPr/>
          <a:lstStyle/>
          <a:p>
            <a:pPr defTabSz="630936">
              <a:spcAft>
                <a:spcPts val="600"/>
              </a:spcAft>
            </a:pPr>
            <a:r>
              <a:rPr lang="en-US" sz="2000" u="sng" kern="1200">
                <a:solidFill>
                  <a:schemeClr val="tx1"/>
                </a:solidFill>
                <a:latin typeface="+mn-lt"/>
                <a:ea typeface="+mn-ea"/>
                <a:cs typeface="+mn-cs"/>
              </a:rPr>
              <a:t>MTSS Process</a:t>
            </a:r>
            <a:endParaRPr lang="en-US" sz="2000" u="sng"/>
          </a:p>
        </p:txBody>
      </p:sp>
      <p:sp>
        <p:nvSpPr>
          <p:cNvPr id="6" name="Content Placeholder 5">
            <a:extLst>
              <a:ext uri="{FF2B5EF4-FFF2-40B4-BE49-F238E27FC236}">
                <a16:creationId xmlns:a16="http://schemas.microsoft.com/office/drawing/2014/main" id="{26A58B99-667D-2337-9483-F375AAC87835}"/>
              </a:ext>
            </a:extLst>
          </p:cNvPr>
          <p:cNvSpPr>
            <a:spLocks/>
          </p:cNvSpPr>
          <p:nvPr/>
        </p:nvSpPr>
        <p:spPr>
          <a:xfrm>
            <a:off x="3507247" y="1466963"/>
            <a:ext cx="2896296" cy="3692177"/>
          </a:xfrm>
          <a:prstGeom prst="rect">
            <a:avLst/>
          </a:prstGeom>
        </p:spPr>
        <p:txBody>
          <a:bodyPr vert="horz" lIns="91440" tIns="45720" rIns="91440" bIns="45720" rtlCol="0" anchor="t">
            <a:noAutofit/>
          </a:bodyPr>
          <a:lstStyle/>
          <a:p>
            <a:pPr defTabSz="630936">
              <a:spcBef>
                <a:spcPts val="690"/>
              </a:spcBef>
            </a:pPr>
            <a:r>
              <a:rPr lang="en-US" sz="2000" kern="1200">
                <a:solidFill>
                  <a:schemeClr val="tx1"/>
                </a:solidFill>
                <a:latin typeface="Corbel"/>
                <a:ea typeface="+mn-ea"/>
                <a:cs typeface="+mn-cs"/>
              </a:rPr>
              <a:t>(Multitiered System Of Support)</a:t>
            </a:r>
          </a:p>
          <a:p>
            <a:pPr defTabSz="630936">
              <a:spcBef>
                <a:spcPts val="690"/>
              </a:spcBef>
            </a:pPr>
            <a:r>
              <a:rPr lang="en-US" sz="2000" kern="1200">
                <a:solidFill>
                  <a:schemeClr val="tx1"/>
                </a:solidFill>
                <a:latin typeface="Corbel"/>
                <a:ea typeface="+mn-ea"/>
                <a:cs typeface="+mn-cs"/>
              </a:rPr>
              <a:t>An academic team meeting with the MTSS Coordinator, student, parents, all the student's teachers, counselor team, and administrator to develop an MTSS Plan for support.</a:t>
            </a:r>
          </a:p>
          <a:p>
            <a:endParaRPr lang="en-US" sz="2000"/>
          </a:p>
        </p:txBody>
      </p:sp>
    </p:spTree>
    <p:extLst>
      <p:ext uri="{BB962C8B-B14F-4D97-AF65-F5344CB8AC3E}">
        <p14:creationId xmlns:p14="http://schemas.microsoft.com/office/powerpoint/2010/main" val="2051539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9BB7E9A-6937-4BF0-9F51-A20F197B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E0939753-89D7-48A8-8441-B9FF25CE8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167" y="0"/>
            <a:ext cx="5687681" cy="5708856"/>
          </a:xfrm>
          <a:custGeom>
            <a:avLst/>
            <a:gdLst>
              <a:gd name="connsiteX0" fmla="*/ 2787282 w 5687681"/>
              <a:gd name="connsiteY0" fmla="*/ 0 h 5708856"/>
              <a:gd name="connsiteX1" fmla="*/ 3988996 w 5687681"/>
              <a:gd name="connsiteY1" fmla="*/ 0 h 5708856"/>
              <a:gd name="connsiteX2" fmla="*/ 4236253 w 5687681"/>
              <a:gd name="connsiteY2" fmla="*/ 68070 h 5708856"/>
              <a:gd name="connsiteX3" fmla="*/ 4483543 w 5687681"/>
              <a:gd name="connsiteY3" fmla="*/ 168573 h 5708856"/>
              <a:gd name="connsiteX4" fmla="*/ 5265611 w 5687681"/>
              <a:gd name="connsiteY4" fmla="*/ 790441 h 5708856"/>
              <a:gd name="connsiteX5" fmla="*/ 5682608 w 5687681"/>
              <a:gd name="connsiteY5" fmla="*/ 1499885 h 5708856"/>
              <a:gd name="connsiteX6" fmla="*/ 5687681 w 5687681"/>
              <a:gd name="connsiteY6" fmla="*/ 1513862 h 5708856"/>
              <a:gd name="connsiteX7" fmla="*/ 5687681 w 5687681"/>
              <a:gd name="connsiteY7" fmla="*/ 3841322 h 5708856"/>
              <a:gd name="connsiteX8" fmla="*/ 5651147 w 5687681"/>
              <a:gd name="connsiteY8" fmla="*/ 3896489 h 5708856"/>
              <a:gd name="connsiteX9" fmla="*/ 4734255 w 5687681"/>
              <a:gd name="connsiteY9" fmla="*/ 4737639 h 5708856"/>
              <a:gd name="connsiteX10" fmla="*/ 4532663 w 5687681"/>
              <a:gd name="connsiteY10" fmla="*/ 4898543 h 5708856"/>
              <a:gd name="connsiteX11" fmla="*/ 2876165 w 5687681"/>
              <a:gd name="connsiteY11" fmla="*/ 5708856 h 5708856"/>
              <a:gd name="connsiteX12" fmla="*/ 694066 w 5687681"/>
              <a:gd name="connsiteY12" fmla="*/ 4391717 h 5708856"/>
              <a:gd name="connsiteX13" fmla="*/ 461517 w 5687681"/>
              <a:gd name="connsiteY13" fmla="*/ 4054756 h 5708856"/>
              <a:gd name="connsiteX14" fmla="*/ 0 w 5687681"/>
              <a:gd name="connsiteY14" fmla="*/ 2993139 h 5708856"/>
              <a:gd name="connsiteX15" fmla="*/ 278855 w 5687681"/>
              <a:gd name="connsiteY15" fmla="*/ 1849819 h 5708856"/>
              <a:gd name="connsiteX16" fmla="*/ 1047879 w 5687681"/>
              <a:gd name="connsiteY16" fmla="*/ 867400 h 5708856"/>
              <a:gd name="connsiteX17" fmla="*/ 2159714 w 5687681"/>
              <a:gd name="connsiteY17" fmla="*/ 186098 h 5708856"/>
              <a:gd name="connsiteX18" fmla="*/ 2785137 w 5687681"/>
              <a:gd name="connsiteY18" fmla="*/ 372 h 57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7681" h="5708856">
                <a:moveTo>
                  <a:pt x="2787282" y="0"/>
                </a:moveTo>
                <a:lnTo>
                  <a:pt x="3988996" y="0"/>
                </a:lnTo>
                <a:lnTo>
                  <a:pt x="4236253" y="68070"/>
                </a:lnTo>
                <a:cubicBezTo>
                  <a:pt x="4321147" y="96843"/>
                  <a:pt x="4403628" y="130356"/>
                  <a:pt x="4483543" y="168573"/>
                </a:cubicBezTo>
                <a:cubicBezTo>
                  <a:pt x="4783119" y="311949"/>
                  <a:pt x="5046239" y="521215"/>
                  <a:pt x="5265611" y="790441"/>
                </a:cubicBezTo>
                <a:cubicBezTo>
                  <a:pt x="5433740" y="996857"/>
                  <a:pt x="5573537" y="1235870"/>
                  <a:pt x="5682608" y="1499885"/>
                </a:cubicBezTo>
                <a:lnTo>
                  <a:pt x="5687681" y="1513862"/>
                </a:lnTo>
                <a:lnTo>
                  <a:pt x="5687681" y="3841322"/>
                </a:lnTo>
                <a:lnTo>
                  <a:pt x="5651147" y="3896489"/>
                </a:lnTo>
                <a:cubicBezTo>
                  <a:pt x="5427171" y="4186934"/>
                  <a:pt x="5090625" y="4454446"/>
                  <a:pt x="4734255" y="4737639"/>
                </a:cubicBezTo>
                <a:cubicBezTo>
                  <a:pt x="4668506" y="4789825"/>
                  <a:pt x="4600584" y="4843856"/>
                  <a:pt x="4532663" y="4898543"/>
                </a:cubicBezTo>
                <a:cubicBezTo>
                  <a:pt x="3924681" y="5387974"/>
                  <a:pt x="3480945" y="5708856"/>
                  <a:pt x="2876165" y="5708856"/>
                </a:cubicBezTo>
                <a:cubicBezTo>
                  <a:pt x="1954665" y="5708856"/>
                  <a:pt x="1302047" y="5314966"/>
                  <a:pt x="694066" y="4391717"/>
                </a:cubicBezTo>
                <a:cubicBezTo>
                  <a:pt x="614503" y="4270875"/>
                  <a:pt x="536731" y="4160972"/>
                  <a:pt x="461517" y="4054756"/>
                </a:cubicBezTo>
                <a:cubicBezTo>
                  <a:pt x="149788" y="3614348"/>
                  <a:pt x="0" y="3385316"/>
                  <a:pt x="0" y="2993139"/>
                </a:cubicBezTo>
                <a:cubicBezTo>
                  <a:pt x="0" y="2603731"/>
                  <a:pt x="93889" y="2219065"/>
                  <a:pt x="278855" y="1849819"/>
                </a:cubicBezTo>
                <a:cubicBezTo>
                  <a:pt x="459854" y="1488610"/>
                  <a:pt x="718625" y="1157977"/>
                  <a:pt x="1047879" y="867400"/>
                </a:cubicBezTo>
                <a:cubicBezTo>
                  <a:pt x="1371504" y="581701"/>
                  <a:pt x="1755887" y="346080"/>
                  <a:pt x="2159714" y="186098"/>
                </a:cubicBezTo>
                <a:cubicBezTo>
                  <a:pt x="2367064" y="103803"/>
                  <a:pt x="2576044" y="41801"/>
                  <a:pt x="2785137" y="37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9F5CCFC5-858F-4B45-9B10-D49DD0280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450" y="0"/>
            <a:ext cx="5866550" cy="5788550"/>
          </a:xfrm>
          <a:custGeom>
            <a:avLst/>
            <a:gdLst>
              <a:gd name="connsiteX0" fmla="*/ 2331396 w 5798121"/>
              <a:gd name="connsiteY0" fmla="*/ 0 h 5788550"/>
              <a:gd name="connsiteX1" fmla="*/ 4658651 w 5798121"/>
              <a:gd name="connsiteY1" fmla="*/ 0 h 5788550"/>
              <a:gd name="connsiteX2" fmla="*/ 4682835 w 5798121"/>
              <a:gd name="connsiteY2" fmla="*/ 9816 h 5788550"/>
              <a:gd name="connsiteX3" fmla="*/ 5499667 w 5798121"/>
              <a:gd name="connsiteY3" fmla="*/ 658449 h 5788550"/>
              <a:gd name="connsiteX4" fmla="*/ 5665313 w 5798121"/>
              <a:gd name="connsiteY4" fmla="*/ 884789 h 5788550"/>
              <a:gd name="connsiteX5" fmla="*/ 5798121 w 5798121"/>
              <a:gd name="connsiteY5" fmla="*/ 1110681 h 5788550"/>
              <a:gd name="connsiteX6" fmla="*/ 5798121 w 5798121"/>
              <a:gd name="connsiteY6" fmla="*/ 4016954 h 5788550"/>
              <a:gd name="connsiteX7" fmla="*/ 5706359 w 5798121"/>
              <a:gd name="connsiteY7" fmla="*/ 4121532 h 5788550"/>
              <a:gd name="connsiteX8" fmla="*/ 4944692 w 5798121"/>
              <a:gd name="connsiteY8" fmla="*/ 4775532 h 5788550"/>
              <a:gd name="connsiteX9" fmla="*/ 4734137 w 5798121"/>
              <a:gd name="connsiteY9" fmla="*/ 4943362 h 5788550"/>
              <a:gd name="connsiteX10" fmla="*/ 3004009 w 5798121"/>
              <a:gd name="connsiteY10" fmla="*/ 5788550 h 5788550"/>
              <a:gd name="connsiteX11" fmla="*/ 724917 w 5798121"/>
              <a:gd name="connsiteY11" fmla="*/ 4414722 h 5788550"/>
              <a:gd name="connsiteX12" fmla="*/ 482031 w 5798121"/>
              <a:gd name="connsiteY12" fmla="*/ 4063258 h 5788550"/>
              <a:gd name="connsiteX13" fmla="*/ 0 w 5798121"/>
              <a:gd name="connsiteY13" fmla="*/ 2955950 h 5788550"/>
              <a:gd name="connsiteX14" fmla="*/ 291250 w 5798121"/>
              <a:gd name="connsiteY14" fmla="*/ 1763422 h 5788550"/>
              <a:gd name="connsiteX15" fmla="*/ 1094457 w 5798121"/>
              <a:gd name="connsiteY15" fmla="*/ 738720 h 5788550"/>
              <a:gd name="connsiteX16" fmla="*/ 2255713 w 5798121"/>
              <a:gd name="connsiteY16" fmla="*/ 28095 h 578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8121" h="5788550">
                <a:moveTo>
                  <a:pt x="2331396" y="0"/>
                </a:moveTo>
                <a:lnTo>
                  <a:pt x="4658651" y="0"/>
                </a:lnTo>
                <a:lnTo>
                  <a:pt x="4682835" y="9816"/>
                </a:lnTo>
                <a:cubicBezTo>
                  <a:pt x="4995727" y="159362"/>
                  <a:pt x="5270543" y="377635"/>
                  <a:pt x="5499667" y="658449"/>
                </a:cubicBezTo>
                <a:cubicBezTo>
                  <a:pt x="5558201" y="730215"/>
                  <a:pt x="5613447" y="805760"/>
                  <a:pt x="5665313" y="884789"/>
                </a:cubicBezTo>
                <a:lnTo>
                  <a:pt x="5798121" y="1110681"/>
                </a:lnTo>
                <a:lnTo>
                  <a:pt x="5798121" y="4016954"/>
                </a:lnTo>
                <a:lnTo>
                  <a:pt x="5706359" y="4121532"/>
                </a:lnTo>
                <a:cubicBezTo>
                  <a:pt x="5491360" y="4341659"/>
                  <a:pt x="5223849" y="4553996"/>
                  <a:pt x="4944692" y="4775532"/>
                </a:cubicBezTo>
                <a:cubicBezTo>
                  <a:pt x="4876021" y="4829964"/>
                  <a:pt x="4805079" y="4886320"/>
                  <a:pt x="4734137" y="4943362"/>
                </a:cubicBezTo>
                <a:cubicBezTo>
                  <a:pt x="4099133" y="5453857"/>
                  <a:pt x="3635672" y="5788550"/>
                  <a:pt x="3004009" y="5788550"/>
                </a:cubicBezTo>
                <a:cubicBezTo>
                  <a:pt x="2041550" y="5788550"/>
                  <a:pt x="1359922" y="5377707"/>
                  <a:pt x="724917" y="4414722"/>
                </a:cubicBezTo>
                <a:cubicBezTo>
                  <a:pt x="641818" y="4288679"/>
                  <a:pt x="560588" y="4174046"/>
                  <a:pt x="482031" y="4063258"/>
                </a:cubicBezTo>
                <a:cubicBezTo>
                  <a:pt x="156446" y="3603895"/>
                  <a:pt x="0" y="3365006"/>
                  <a:pt x="0" y="2955950"/>
                </a:cubicBezTo>
                <a:cubicBezTo>
                  <a:pt x="0" y="2549782"/>
                  <a:pt x="98062" y="2148559"/>
                  <a:pt x="291250" y="1763422"/>
                </a:cubicBezTo>
                <a:cubicBezTo>
                  <a:pt x="480295" y="1386666"/>
                  <a:pt x="750568" y="1041802"/>
                  <a:pt x="1094457" y="738720"/>
                </a:cubicBezTo>
                <a:cubicBezTo>
                  <a:pt x="1432467" y="440725"/>
                  <a:pt x="1833935" y="194963"/>
                  <a:pt x="2255713" y="2809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E4E68A0-9AD1-480E-CF4A-4F168560F1B1}"/>
              </a:ext>
            </a:extLst>
          </p:cNvPr>
          <p:cNvSpPr>
            <a:spLocks noGrp="1"/>
          </p:cNvSpPr>
          <p:nvPr>
            <p:ph type="title"/>
          </p:nvPr>
        </p:nvSpPr>
        <p:spPr>
          <a:xfrm>
            <a:off x="914400" y="442912"/>
            <a:ext cx="5411050" cy="1822123"/>
          </a:xfrm>
        </p:spPr>
        <p:txBody>
          <a:bodyPr anchor="b">
            <a:normAutofit/>
          </a:bodyPr>
          <a:lstStyle/>
          <a:p>
            <a:r>
              <a:rPr lang="en-US"/>
              <a:t>504-Plan Meetings</a:t>
            </a:r>
          </a:p>
        </p:txBody>
      </p:sp>
      <p:sp>
        <p:nvSpPr>
          <p:cNvPr id="4" name="Content Placeholder 3">
            <a:extLst>
              <a:ext uri="{FF2B5EF4-FFF2-40B4-BE49-F238E27FC236}">
                <a16:creationId xmlns:a16="http://schemas.microsoft.com/office/drawing/2014/main" id="{1CC95560-1DE8-0756-AD83-F922D5EA8C54}"/>
              </a:ext>
            </a:extLst>
          </p:cNvPr>
          <p:cNvSpPr>
            <a:spLocks noGrp="1"/>
          </p:cNvSpPr>
          <p:nvPr>
            <p:ph idx="1"/>
          </p:nvPr>
        </p:nvSpPr>
        <p:spPr>
          <a:xfrm>
            <a:off x="914400" y="2496720"/>
            <a:ext cx="5181599" cy="3467518"/>
          </a:xfrm>
        </p:spPr>
        <p:txBody>
          <a:bodyPr vert="horz" lIns="91440" tIns="45720" rIns="91440" bIns="45720" rtlCol="0" anchor="t">
            <a:normAutofit/>
          </a:bodyPr>
          <a:lstStyle/>
          <a:p>
            <a:pPr>
              <a:lnSpc>
                <a:spcPct val="130000"/>
              </a:lnSpc>
            </a:pPr>
            <a:r>
              <a:rPr lang="en-US" sz="1300">
                <a:ea typeface="+mn-lt"/>
                <a:cs typeface="+mn-lt"/>
              </a:rPr>
              <a:t> Section 504 of the Rehabilitation Act of 1973, commonly called “Section 504,” is a federal law that assures that students with disabilities have educational opportunities and benefits equal to those provided to students without disabilities. To be eligible, a student must have a physical or mental impairment that substantially limits one or more major life activity. </a:t>
            </a:r>
          </a:p>
          <a:p>
            <a:pPr>
              <a:lnSpc>
                <a:spcPct val="130000"/>
              </a:lnSpc>
            </a:pPr>
            <a:r>
              <a:rPr lang="en-US" sz="1300"/>
              <a:t>Counselors will facilitate, monitor, and support this process for students who are eligible for a 504-plan.</a:t>
            </a:r>
          </a:p>
        </p:txBody>
      </p:sp>
      <p:sp>
        <p:nvSpPr>
          <p:cNvPr id="31" name="Freeform: Shape 30">
            <a:extLst>
              <a:ext uri="{FF2B5EF4-FFF2-40B4-BE49-F238E27FC236}">
                <a16:creationId xmlns:a16="http://schemas.microsoft.com/office/drawing/2014/main" id="{2348ECDC-D455-4B71-90F6-2ECC12B79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734" y="0"/>
            <a:ext cx="5568114" cy="5577748"/>
          </a:xfrm>
          <a:custGeom>
            <a:avLst/>
            <a:gdLst>
              <a:gd name="connsiteX0" fmla="*/ 2959946 w 5568114"/>
              <a:gd name="connsiteY0" fmla="*/ 0 h 5577748"/>
              <a:gd name="connsiteX1" fmla="*/ 3614224 w 5568114"/>
              <a:gd name="connsiteY1" fmla="*/ 0 h 5577748"/>
              <a:gd name="connsiteX2" fmla="*/ 3844432 w 5568114"/>
              <a:gd name="connsiteY2" fmla="*/ 36392 h 5577748"/>
              <a:gd name="connsiteX3" fmla="*/ 4336826 w 5568114"/>
              <a:gd name="connsiteY3" fmla="*/ 203778 h 5577748"/>
              <a:gd name="connsiteX4" fmla="*/ 5093304 w 5568114"/>
              <a:gd name="connsiteY4" fmla="*/ 806978 h 5577748"/>
              <a:gd name="connsiteX5" fmla="*/ 5496656 w 5568114"/>
              <a:gd name="connsiteY5" fmla="*/ 1495125 h 5577748"/>
              <a:gd name="connsiteX6" fmla="*/ 5568114 w 5568114"/>
              <a:gd name="connsiteY6" fmla="*/ 1692569 h 5577748"/>
              <a:gd name="connsiteX7" fmla="*/ 5568114 w 5568114"/>
              <a:gd name="connsiteY7" fmla="*/ 3665503 h 5577748"/>
              <a:gd name="connsiteX8" fmla="*/ 5466225 w 5568114"/>
              <a:gd name="connsiteY8" fmla="*/ 3819786 h 5577748"/>
              <a:gd name="connsiteX9" fmla="*/ 4579336 w 5568114"/>
              <a:gd name="connsiteY9" fmla="*/ 4635686 h 5577748"/>
              <a:gd name="connsiteX10" fmla="*/ 4384340 w 5568114"/>
              <a:gd name="connsiteY10" fmla="*/ 4791760 h 5577748"/>
              <a:gd name="connsiteX11" fmla="*/ 2782048 w 5568114"/>
              <a:gd name="connsiteY11" fmla="*/ 5577748 h 5577748"/>
              <a:gd name="connsiteX12" fmla="*/ 671354 w 5568114"/>
              <a:gd name="connsiteY12" fmla="*/ 4300148 h 5577748"/>
              <a:gd name="connsiteX13" fmla="*/ 446415 w 5568114"/>
              <a:gd name="connsiteY13" fmla="*/ 3973302 h 5577748"/>
              <a:gd name="connsiteX14" fmla="*/ 0 w 5568114"/>
              <a:gd name="connsiteY14" fmla="*/ 2943554 h 5577748"/>
              <a:gd name="connsiteX15" fmla="*/ 269730 w 5568114"/>
              <a:gd name="connsiteY15" fmla="*/ 1834555 h 5577748"/>
              <a:gd name="connsiteX16" fmla="*/ 1013589 w 5568114"/>
              <a:gd name="connsiteY16" fmla="*/ 881627 h 5577748"/>
              <a:gd name="connsiteX17" fmla="*/ 2089042 w 5568114"/>
              <a:gd name="connsiteY17" fmla="*/ 220777 h 5577748"/>
              <a:gd name="connsiteX18" fmla="*/ 2845684 w 5568114"/>
              <a:gd name="connsiteY18" fmla="*/ 14234 h 55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8114" h="5577748">
                <a:moveTo>
                  <a:pt x="2959946" y="0"/>
                </a:moveTo>
                <a:lnTo>
                  <a:pt x="3614224" y="0"/>
                </a:lnTo>
                <a:lnTo>
                  <a:pt x="3844432" y="36392"/>
                </a:lnTo>
                <a:cubicBezTo>
                  <a:pt x="4017699" y="73748"/>
                  <a:pt x="4182227" y="129639"/>
                  <a:pt x="4336826" y="203778"/>
                </a:cubicBezTo>
                <a:cubicBezTo>
                  <a:pt x="4626600" y="342850"/>
                  <a:pt x="4881111" y="545834"/>
                  <a:pt x="5093304" y="806978"/>
                </a:cubicBezTo>
                <a:cubicBezTo>
                  <a:pt x="5255931" y="1007198"/>
                  <a:pt x="5391154" y="1239036"/>
                  <a:pt x="5496656" y="1495125"/>
                </a:cubicBezTo>
                <a:lnTo>
                  <a:pt x="5568114" y="1692569"/>
                </a:lnTo>
                <a:lnTo>
                  <a:pt x="5568114" y="3665503"/>
                </a:lnTo>
                <a:lnTo>
                  <a:pt x="5466225" y="3819786"/>
                </a:lnTo>
                <a:cubicBezTo>
                  <a:pt x="5249576" y="4101511"/>
                  <a:pt x="4924044" y="4360994"/>
                  <a:pt x="4579336" y="4635686"/>
                </a:cubicBezTo>
                <a:cubicBezTo>
                  <a:pt x="4515738" y="4686305"/>
                  <a:pt x="4450038" y="4738713"/>
                  <a:pt x="4384340" y="4791760"/>
                </a:cubicBezTo>
                <a:cubicBezTo>
                  <a:pt x="3796254" y="5266498"/>
                  <a:pt x="3367038" y="5577748"/>
                  <a:pt x="2782048" y="5577748"/>
                </a:cubicBezTo>
                <a:cubicBezTo>
                  <a:pt x="1890703" y="5577748"/>
                  <a:pt x="1259439" y="5195682"/>
                  <a:pt x="671354" y="4300148"/>
                </a:cubicBezTo>
                <a:cubicBezTo>
                  <a:pt x="594395" y="4182934"/>
                  <a:pt x="519167" y="4076330"/>
                  <a:pt x="446415" y="3973302"/>
                </a:cubicBezTo>
                <a:cubicBezTo>
                  <a:pt x="144886" y="3546115"/>
                  <a:pt x="0" y="3323958"/>
                  <a:pt x="0" y="2943554"/>
                </a:cubicBezTo>
                <a:cubicBezTo>
                  <a:pt x="0" y="2565835"/>
                  <a:pt x="90816" y="2192716"/>
                  <a:pt x="269730" y="1834555"/>
                </a:cubicBezTo>
                <a:cubicBezTo>
                  <a:pt x="444806" y="1484188"/>
                  <a:pt x="695109" y="1163480"/>
                  <a:pt x="1013589" y="881627"/>
                </a:cubicBezTo>
                <a:cubicBezTo>
                  <a:pt x="1326624" y="604505"/>
                  <a:pt x="1698428" y="375956"/>
                  <a:pt x="2089042" y="220777"/>
                </a:cubicBezTo>
                <a:cubicBezTo>
                  <a:pt x="2339747" y="120996"/>
                  <a:pt x="2592918" y="51971"/>
                  <a:pt x="2845684" y="1423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People in a meeting">
            <a:extLst>
              <a:ext uri="{FF2B5EF4-FFF2-40B4-BE49-F238E27FC236}">
                <a16:creationId xmlns:a16="http://schemas.microsoft.com/office/drawing/2014/main" id="{F4F39D47-B1FE-0BDE-DAB4-194D36DB5C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66" r="10090" b="1"/>
          <a:stretch/>
        </p:blipFill>
        <p:spPr>
          <a:xfrm>
            <a:off x="6877878" y="294199"/>
            <a:ext cx="5150794" cy="5001370"/>
          </a:xfrm>
          <a:custGeom>
            <a:avLst/>
            <a:gdLst/>
            <a:ahLst/>
            <a:cxnLst/>
            <a:rect l="l" t="t" r="r" b="b"/>
            <a:pathLst>
              <a:path w="5044104" h="4896924">
                <a:moveTo>
                  <a:pt x="2886613" y="0"/>
                </a:moveTo>
                <a:cubicBezTo>
                  <a:pt x="3218269" y="0"/>
                  <a:pt x="3523512" y="65865"/>
                  <a:pt x="3794011" y="195584"/>
                </a:cubicBezTo>
                <a:cubicBezTo>
                  <a:pt x="4047516" y="317247"/>
                  <a:pt x="4270172" y="494825"/>
                  <a:pt x="4455804" y="723284"/>
                </a:cubicBezTo>
                <a:cubicBezTo>
                  <a:pt x="4835198" y="1190375"/>
                  <a:pt x="5044104" y="1854168"/>
                  <a:pt x="5044104" y="2592438"/>
                </a:cubicBezTo>
                <a:cubicBezTo>
                  <a:pt x="5044104" y="2886985"/>
                  <a:pt x="4963247" y="3123382"/>
                  <a:pt x="4782050" y="3358996"/>
                </a:cubicBezTo>
                <a:cubicBezTo>
                  <a:pt x="4592516" y="3605460"/>
                  <a:pt x="4307730" y="3832465"/>
                  <a:pt x="4006167" y="4072775"/>
                </a:cubicBezTo>
                <a:cubicBezTo>
                  <a:pt x="3950530" y="4117058"/>
                  <a:pt x="3893052" y="4162907"/>
                  <a:pt x="3835576" y="4209314"/>
                </a:cubicBezTo>
                <a:cubicBezTo>
                  <a:pt x="3321099" y="4624632"/>
                  <a:pt x="2945605" y="4896924"/>
                  <a:pt x="2433835" y="4896924"/>
                </a:cubicBezTo>
                <a:cubicBezTo>
                  <a:pt x="1654054" y="4896924"/>
                  <a:pt x="1101803" y="4562680"/>
                  <a:pt x="587325" y="3779234"/>
                </a:cubicBezTo>
                <a:cubicBezTo>
                  <a:pt x="519999" y="3676690"/>
                  <a:pt x="454187" y="3583430"/>
                  <a:pt x="390540" y="3493298"/>
                </a:cubicBezTo>
                <a:cubicBezTo>
                  <a:pt x="126752" y="3119579"/>
                  <a:pt x="0" y="2925228"/>
                  <a:pt x="0" y="2592438"/>
                </a:cubicBezTo>
                <a:cubicBezTo>
                  <a:pt x="0" y="2261996"/>
                  <a:pt x="79450" y="1935577"/>
                  <a:pt x="235969" y="1622244"/>
                </a:cubicBezTo>
                <a:cubicBezTo>
                  <a:pt x="389133" y="1315731"/>
                  <a:pt x="608107" y="1035165"/>
                  <a:pt x="886724" y="788590"/>
                </a:cubicBezTo>
                <a:cubicBezTo>
                  <a:pt x="1160578" y="546153"/>
                  <a:pt x="1485846" y="346211"/>
                  <a:pt x="1827568" y="210454"/>
                </a:cubicBezTo>
                <a:cubicBezTo>
                  <a:pt x="2178491" y="70787"/>
                  <a:pt x="2534934" y="0"/>
                  <a:pt x="2886613" y="0"/>
                </a:cubicBezTo>
                <a:close/>
              </a:path>
            </a:pathLst>
          </a:custGeom>
        </p:spPr>
      </p:pic>
    </p:spTree>
    <p:extLst>
      <p:ext uri="{BB962C8B-B14F-4D97-AF65-F5344CB8AC3E}">
        <p14:creationId xmlns:p14="http://schemas.microsoft.com/office/powerpoint/2010/main" val="3097264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EA1EC34-077E-87DD-632C-08A5635C3AD7}"/>
              </a:ext>
            </a:extLst>
          </p:cNvPr>
          <p:cNvSpPr>
            <a:spLocks noGrp="1"/>
          </p:cNvSpPr>
          <p:nvPr>
            <p:ph type="title"/>
          </p:nvPr>
        </p:nvSpPr>
        <p:spPr>
          <a:xfrm>
            <a:off x="1518860" y="442913"/>
            <a:ext cx="7820569" cy="1344612"/>
          </a:xfrm>
        </p:spPr>
        <p:txBody>
          <a:bodyPr vert="horz" lIns="109728" tIns="109728" rIns="109728" bIns="91440" rtlCol="0" anchor="b">
            <a:normAutofit/>
          </a:bodyPr>
          <a:lstStyle/>
          <a:p>
            <a:r>
              <a:rPr lang="en-US"/>
              <a:t>CREDIT RECOVERY</a:t>
            </a:r>
          </a:p>
        </p:txBody>
      </p:sp>
      <p:sp>
        <p:nvSpPr>
          <p:cNvPr id="21" name="Freeform: Shape 20">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32301"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994386"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 name="Content Placeholder 2">
            <a:extLst>
              <a:ext uri="{FF2B5EF4-FFF2-40B4-BE49-F238E27FC236}">
                <a16:creationId xmlns:a16="http://schemas.microsoft.com/office/drawing/2014/main" id="{7BE8F5CB-28AA-D3CB-1437-618DD530CDA5}"/>
              </a:ext>
            </a:extLst>
          </p:cNvPr>
          <p:cNvSpPr>
            <a:spLocks/>
          </p:cNvSpPr>
          <p:nvPr/>
        </p:nvSpPr>
        <p:spPr>
          <a:xfrm>
            <a:off x="1126157" y="2312988"/>
            <a:ext cx="4216318" cy="4102097"/>
          </a:xfrm>
          <a:prstGeom prst="rect">
            <a:avLst/>
          </a:prstGeom>
        </p:spPr>
        <p:txBody>
          <a:bodyPr vert="horz" lIns="91440" tIns="45720" rIns="91440" bIns="45720" rtlCol="0" anchor="t">
            <a:normAutofit/>
          </a:bodyPr>
          <a:lstStyle/>
          <a:p>
            <a:pPr defTabSz="694944"/>
            <a:r>
              <a:rPr lang="en-US" sz="3200" u="sng" kern="1200">
                <a:solidFill>
                  <a:schemeClr val="tx1"/>
                </a:solidFill>
                <a:latin typeface="+mn-lt"/>
                <a:ea typeface="+mn-ea"/>
                <a:cs typeface="+mn-cs"/>
              </a:rPr>
              <a:t>BEFORE/AFTER SCHOOL</a:t>
            </a:r>
          </a:p>
          <a:p>
            <a:pPr defTabSz="694944">
              <a:spcBef>
                <a:spcPts val="760"/>
              </a:spcBef>
            </a:pPr>
            <a:r>
              <a:rPr lang="en-US" sz="2800" kern="1200">
                <a:solidFill>
                  <a:schemeClr val="tx1"/>
                </a:solidFill>
                <a:latin typeface="Corbel"/>
                <a:ea typeface="+mn-ea"/>
                <a:cs typeface="+mn-cs"/>
              </a:rPr>
              <a:t>0-Period: Meets daily at 7am </a:t>
            </a:r>
          </a:p>
          <a:p>
            <a:pPr defTabSz="694944">
              <a:spcBef>
                <a:spcPts val="760"/>
              </a:spcBef>
            </a:pPr>
            <a:r>
              <a:rPr lang="en-US" sz="2800" kern="1200">
                <a:solidFill>
                  <a:schemeClr val="tx1"/>
                </a:solidFill>
                <a:latin typeface="Corbel"/>
                <a:ea typeface="+mn-ea"/>
                <a:cs typeface="+mn-cs"/>
              </a:rPr>
              <a:t>7</a:t>
            </a:r>
            <a:r>
              <a:rPr lang="en-US" sz="2800" kern="1200" baseline="30000">
                <a:solidFill>
                  <a:schemeClr val="tx1"/>
                </a:solidFill>
                <a:latin typeface="Corbel"/>
                <a:ea typeface="+mn-ea"/>
                <a:cs typeface="+mn-cs"/>
              </a:rPr>
              <a:t>th</a:t>
            </a:r>
            <a:r>
              <a:rPr lang="en-US" sz="2800" kern="1200">
                <a:solidFill>
                  <a:schemeClr val="tx1"/>
                </a:solidFill>
                <a:latin typeface="Corbel"/>
                <a:ea typeface="+mn-ea"/>
                <a:cs typeface="+mn-cs"/>
              </a:rPr>
              <a:t> Period: Meets from 3:20pm-4:35pm daily (except Wednesdays)</a:t>
            </a:r>
          </a:p>
          <a:p>
            <a:endParaRPr lang="en-US" sz="2800"/>
          </a:p>
        </p:txBody>
      </p:sp>
      <p:sp>
        <p:nvSpPr>
          <p:cNvPr id="10" name="Content Placeholder 3">
            <a:extLst>
              <a:ext uri="{FF2B5EF4-FFF2-40B4-BE49-F238E27FC236}">
                <a16:creationId xmlns:a16="http://schemas.microsoft.com/office/drawing/2014/main" id="{4877AE7B-4486-0D7B-80D8-0EE9123A4E19}"/>
              </a:ext>
            </a:extLst>
          </p:cNvPr>
          <p:cNvSpPr>
            <a:spLocks/>
          </p:cNvSpPr>
          <p:nvPr/>
        </p:nvSpPr>
        <p:spPr>
          <a:xfrm>
            <a:off x="5506350" y="2312988"/>
            <a:ext cx="4216317" cy="4102097"/>
          </a:xfrm>
          <a:prstGeom prst="rect">
            <a:avLst/>
          </a:prstGeom>
        </p:spPr>
        <p:txBody>
          <a:bodyPr vert="horz" lIns="91440" tIns="45720" rIns="91440" bIns="45720" rtlCol="0" anchor="t">
            <a:normAutofit lnSpcReduction="10000"/>
          </a:bodyPr>
          <a:lstStyle/>
          <a:p>
            <a:pPr defTabSz="694944">
              <a:spcAft>
                <a:spcPts val="600"/>
              </a:spcAft>
            </a:pPr>
            <a:r>
              <a:rPr lang="en-US" sz="3200" u="sng" kern="1200">
                <a:solidFill>
                  <a:schemeClr val="tx1"/>
                </a:solidFill>
                <a:latin typeface="+mn-lt"/>
                <a:ea typeface="+mn-ea"/>
                <a:cs typeface="+mn-cs"/>
              </a:rPr>
              <a:t>SCHEDULED CLASS</a:t>
            </a:r>
          </a:p>
          <a:p>
            <a:pPr defTabSz="694944">
              <a:spcAft>
                <a:spcPts val="600"/>
              </a:spcAft>
            </a:pPr>
            <a:r>
              <a:rPr lang="en-US" sz="2800" kern="1200">
                <a:solidFill>
                  <a:schemeClr val="tx1"/>
                </a:solidFill>
                <a:latin typeface="Corbel"/>
                <a:ea typeface="+mn-ea"/>
                <a:cs typeface="+mn-cs"/>
              </a:rPr>
              <a:t>If a student is missing multiple credits, a credit recovery class will be placed on the student schedule. This class will replace an elective class, but </a:t>
            </a:r>
            <a:r>
              <a:rPr lang="en-US" sz="2800" u="sng" kern="1200">
                <a:solidFill>
                  <a:schemeClr val="tx1"/>
                </a:solidFill>
                <a:latin typeface="Corbel"/>
                <a:ea typeface="+mn-ea"/>
                <a:cs typeface="+mn-cs"/>
              </a:rPr>
              <a:t>without the credit</a:t>
            </a:r>
            <a:r>
              <a:rPr lang="en-US" sz="2800" kern="1200">
                <a:solidFill>
                  <a:schemeClr val="tx1"/>
                </a:solidFill>
                <a:latin typeface="Corbel"/>
                <a:ea typeface="+mn-ea"/>
                <a:cs typeface="+mn-cs"/>
              </a:rPr>
              <a:t>.</a:t>
            </a:r>
          </a:p>
          <a:p>
            <a:pPr>
              <a:spcAft>
                <a:spcPts val="600"/>
              </a:spcAft>
            </a:pPr>
            <a:endParaRPr lang="en-US" sz="4000" u="sng"/>
          </a:p>
        </p:txBody>
      </p:sp>
    </p:spTree>
    <p:extLst>
      <p:ext uri="{BB962C8B-B14F-4D97-AF65-F5344CB8AC3E}">
        <p14:creationId xmlns:p14="http://schemas.microsoft.com/office/powerpoint/2010/main" val="3636044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ACA6C3-F2FA-4894-85C1-9FA605104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76922BA5-6683-4195-97C3-F3D2A0BB1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26626" y="-5026319"/>
            <a:ext cx="2138900" cy="12191541"/>
          </a:xfrm>
          <a:custGeom>
            <a:avLst/>
            <a:gdLst>
              <a:gd name="connsiteX0" fmla="*/ 0 w 2382867"/>
              <a:gd name="connsiteY0" fmla="*/ 12191541 h 12191541"/>
              <a:gd name="connsiteX1" fmla="*/ 0 w 2382867"/>
              <a:gd name="connsiteY1" fmla="*/ 0 h 12191541"/>
              <a:gd name="connsiteX2" fmla="*/ 1758230 w 2382867"/>
              <a:gd name="connsiteY2" fmla="*/ 0 h 12191541"/>
              <a:gd name="connsiteX3" fmla="*/ 1849759 w 2382867"/>
              <a:gd name="connsiteY3" fmla="*/ 405062 h 12191541"/>
              <a:gd name="connsiteX4" fmla="*/ 2382867 w 2382867"/>
              <a:gd name="connsiteY4" fmla="*/ 6524518 h 12191541"/>
              <a:gd name="connsiteX5" fmla="*/ 1334945 w 2382867"/>
              <a:gd name="connsiteY5" fmla="*/ 12017007 h 12191541"/>
              <a:gd name="connsiteX6" fmla="*/ 1268170 w 2382867"/>
              <a:gd name="connsiteY6" fmla="*/ 12191541 h 1219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867" h="12191541">
                <a:moveTo>
                  <a:pt x="0" y="12191541"/>
                </a:moveTo>
                <a:lnTo>
                  <a:pt x="0" y="0"/>
                </a:lnTo>
                <a:lnTo>
                  <a:pt x="1758230" y="0"/>
                </a:lnTo>
                <a:lnTo>
                  <a:pt x="1849759" y="405062"/>
                </a:lnTo>
                <a:cubicBezTo>
                  <a:pt x="2196195" y="2048010"/>
                  <a:pt x="2382867" y="4186399"/>
                  <a:pt x="2382867" y="6524518"/>
                </a:cubicBezTo>
                <a:cubicBezTo>
                  <a:pt x="2382867" y="9147937"/>
                  <a:pt x="1893395" y="10555417"/>
                  <a:pt x="1334945" y="12017007"/>
                </a:cubicBezTo>
                <a:lnTo>
                  <a:pt x="1268170" y="1219154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59169C9-0DBE-4B66-9C16-22A64324A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27211" y="-4339476"/>
            <a:ext cx="1137882" cy="12191694"/>
          </a:xfrm>
          <a:custGeom>
            <a:avLst/>
            <a:gdLst>
              <a:gd name="connsiteX0" fmla="*/ 0 w 1240954"/>
              <a:gd name="connsiteY0" fmla="*/ 12191694 h 12191694"/>
              <a:gd name="connsiteX1" fmla="*/ 72823 w 1240954"/>
              <a:gd name="connsiteY1" fmla="*/ 12017158 h 12191694"/>
              <a:gd name="connsiteX2" fmla="*/ 1215669 w 1240954"/>
              <a:gd name="connsiteY2" fmla="*/ 6524669 h 12191694"/>
              <a:gd name="connsiteX3" fmla="*/ 634271 w 1240954"/>
              <a:gd name="connsiteY3" fmla="*/ 405211 h 12191694"/>
              <a:gd name="connsiteX4" fmla="*/ 534414 w 1240954"/>
              <a:gd name="connsiteY4" fmla="*/ 0 h 12191694"/>
              <a:gd name="connsiteX5" fmla="*/ 559698 w 1240954"/>
              <a:gd name="connsiteY5" fmla="*/ 0 h 12191694"/>
              <a:gd name="connsiteX6" fmla="*/ 659555 w 1240954"/>
              <a:gd name="connsiteY6" fmla="*/ 405211 h 12191694"/>
              <a:gd name="connsiteX7" fmla="*/ 1240954 w 1240954"/>
              <a:gd name="connsiteY7" fmla="*/ 6524669 h 12191694"/>
              <a:gd name="connsiteX8" fmla="*/ 98108 w 1240954"/>
              <a:gd name="connsiteY8" fmla="*/ 12017158 h 12191694"/>
              <a:gd name="connsiteX9" fmla="*/ 25285 w 1240954"/>
              <a:gd name="connsiteY9" fmla="*/ 12191694 h 1219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954" h="12191694">
                <a:moveTo>
                  <a:pt x="0" y="12191694"/>
                </a:moveTo>
                <a:lnTo>
                  <a:pt x="72823" y="12017158"/>
                </a:lnTo>
                <a:cubicBezTo>
                  <a:pt x="681859" y="10555569"/>
                  <a:pt x="1215669" y="9148088"/>
                  <a:pt x="1215669" y="6524669"/>
                </a:cubicBezTo>
                <a:cubicBezTo>
                  <a:pt x="1215670" y="4186551"/>
                  <a:pt x="1012087" y="2048160"/>
                  <a:pt x="634271" y="405211"/>
                </a:cubicBezTo>
                <a:lnTo>
                  <a:pt x="534414" y="0"/>
                </a:lnTo>
                <a:lnTo>
                  <a:pt x="559698" y="0"/>
                </a:lnTo>
                <a:lnTo>
                  <a:pt x="659555" y="405211"/>
                </a:lnTo>
                <a:cubicBezTo>
                  <a:pt x="1037372" y="2048160"/>
                  <a:pt x="1240954" y="4186551"/>
                  <a:pt x="1240954" y="6524669"/>
                </a:cubicBezTo>
                <a:cubicBezTo>
                  <a:pt x="1240954" y="9148088"/>
                  <a:pt x="707144" y="10555569"/>
                  <a:pt x="98108" y="12017158"/>
                </a:cubicBezTo>
                <a:lnTo>
                  <a:pt x="25285" y="1219169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9526B0BD-B84B-2732-22CC-25A54AC95C70}"/>
              </a:ext>
            </a:extLst>
          </p:cNvPr>
          <p:cNvSpPr>
            <a:spLocks noGrp="1"/>
          </p:cNvSpPr>
          <p:nvPr>
            <p:ph type="title"/>
          </p:nvPr>
        </p:nvSpPr>
        <p:spPr>
          <a:xfrm>
            <a:off x="1217944" y="543687"/>
            <a:ext cx="9756112" cy="1046868"/>
          </a:xfrm>
        </p:spPr>
        <p:txBody>
          <a:bodyPr vert="horz" lIns="109728" tIns="109728" rIns="109728" bIns="91440" rtlCol="0" anchor="ctr">
            <a:normAutofit/>
          </a:bodyPr>
          <a:lstStyle/>
          <a:p>
            <a:pPr algn="ctr"/>
            <a:r>
              <a:rPr lang="en-US"/>
              <a:t>CREDIT RECOVERY MONITORING</a:t>
            </a:r>
          </a:p>
        </p:txBody>
      </p:sp>
      <p:sp>
        <p:nvSpPr>
          <p:cNvPr id="18" name="Freeform: Shape 17">
            <a:extLst>
              <a:ext uri="{FF2B5EF4-FFF2-40B4-BE49-F238E27FC236}">
                <a16:creationId xmlns:a16="http://schemas.microsoft.com/office/drawing/2014/main" id="{F0457BB4-CED7-4065-8959-D6B51491B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90529" y="-4583452"/>
            <a:ext cx="1011248" cy="12191695"/>
          </a:xfrm>
          <a:custGeom>
            <a:avLst/>
            <a:gdLst>
              <a:gd name="connsiteX0" fmla="*/ 0 w 1102849"/>
              <a:gd name="connsiteY0" fmla="*/ 12191695 h 12191695"/>
              <a:gd name="connsiteX1" fmla="*/ 65312 w 1102849"/>
              <a:gd name="connsiteY1" fmla="*/ 12017158 h 12191695"/>
              <a:gd name="connsiteX2" fmla="*/ 1090278 w 1102849"/>
              <a:gd name="connsiteY2" fmla="*/ 6524670 h 12191695"/>
              <a:gd name="connsiteX3" fmla="*/ 568848 w 1102849"/>
              <a:gd name="connsiteY3" fmla="*/ 405211 h 12191695"/>
              <a:gd name="connsiteX4" fmla="*/ 479291 w 1102849"/>
              <a:gd name="connsiteY4" fmla="*/ 0 h 12191695"/>
              <a:gd name="connsiteX5" fmla="*/ 491862 w 1102849"/>
              <a:gd name="connsiteY5" fmla="*/ 0 h 12191695"/>
              <a:gd name="connsiteX6" fmla="*/ 581419 w 1102849"/>
              <a:gd name="connsiteY6" fmla="*/ 405211 h 12191695"/>
              <a:gd name="connsiteX7" fmla="*/ 1102849 w 1102849"/>
              <a:gd name="connsiteY7" fmla="*/ 6524670 h 12191695"/>
              <a:gd name="connsiteX8" fmla="*/ 77883 w 1102849"/>
              <a:gd name="connsiteY8" fmla="*/ 12017158 h 12191695"/>
              <a:gd name="connsiteX9" fmla="*/ 12571 w 1102849"/>
              <a:gd name="connsiteY9"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849" h="12191695">
                <a:moveTo>
                  <a:pt x="0" y="12191695"/>
                </a:moveTo>
                <a:lnTo>
                  <a:pt x="65312" y="12017158"/>
                </a:lnTo>
                <a:cubicBezTo>
                  <a:pt x="611528" y="10555569"/>
                  <a:pt x="1090278" y="9148088"/>
                  <a:pt x="1090278" y="6524670"/>
                </a:cubicBezTo>
                <a:cubicBezTo>
                  <a:pt x="1090278" y="4186551"/>
                  <a:pt x="907694" y="2048159"/>
                  <a:pt x="568848" y="405211"/>
                </a:cubicBezTo>
                <a:lnTo>
                  <a:pt x="479291" y="0"/>
                </a:lnTo>
                <a:lnTo>
                  <a:pt x="491862" y="0"/>
                </a:lnTo>
                <a:lnTo>
                  <a:pt x="581419" y="405211"/>
                </a:lnTo>
                <a:cubicBezTo>
                  <a:pt x="920265" y="2048159"/>
                  <a:pt x="1102849" y="4186551"/>
                  <a:pt x="1102849" y="6524670"/>
                </a:cubicBezTo>
                <a:cubicBezTo>
                  <a:pt x="1102849" y="9148088"/>
                  <a:pt x="624099" y="10555569"/>
                  <a:pt x="77883" y="12017158"/>
                </a:cubicBezTo>
                <a:lnTo>
                  <a:pt x="12571" y="12191695"/>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9B096E21-9DBE-DC3E-5914-8470F1ABAAEB}"/>
              </a:ext>
            </a:extLst>
          </p:cNvPr>
          <p:cNvSpPr>
            <a:spLocks/>
          </p:cNvSpPr>
          <p:nvPr/>
        </p:nvSpPr>
        <p:spPr>
          <a:xfrm>
            <a:off x="1549667" y="2362420"/>
            <a:ext cx="4553731" cy="3739211"/>
          </a:xfrm>
          <a:prstGeom prst="rect">
            <a:avLst/>
          </a:prstGeom>
        </p:spPr>
        <p:txBody>
          <a:bodyPr vert="horz" lIns="91440" tIns="45720" rIns="91440" bIns="45720" rtlCol="0" anchor="t">
            <a:normAutofit/>
          </a:bodyPr>
          <a:lstStyle/>
          <a:p>
            <a:pPr defTabSz="813816">
              <a:spcAft>
                <a:spcPts val="600"/>
              </a:spcAft>
            </a:pPr>
            <a:r>
              <a:rPr lang="en-US" u="sng" kern="1200">
                <a:solidFill>
                  <a:schemeClr val="tx1"/>
                </a:solidFill>
                <a:latin typeface="+mn-lt"/>
                <a:ea typeface="+mn-ea"/>
                <a:cs typeface="+mn-cs"/>
              </a:rPr>
              <a:t>STUDENT SUPPORT COACH</a:t>
            </a:r>
          </a:p>
          <a:p>
            <a:pPr defTabSz="813816">
              <a:spcAft>
                <a:spcPts val="600"/>
              </a:spcAft>
            </a:pPr>
            <a:r>
              <a:rPr lang="en-US" kern="1200">
                <a:solidFill>
                  <a:schemeClr val="tx1"/>
                </a:solidFill>
                <a:latin typeface="+mn-lt"/>
                <a:ea typeface="+mn-ea"/>
                <a:cs typeface="+mn-cs"/>
              </a:rPr>
              <a:t>Counselors act as student support coaches for students who are registered in the APEX computer program.</a:t>
            </a:r>
          </a:p>
          <a:p>
            <a:pPr defTabSz="813816">
              <a:spcAft>
                <a:spcPts val="600"/>
              </a:spcAft>
            </a:pPr>
            <a:r>
              <a:rPr lang="en-US" kern="1200">
                <a:solidFill>
                  <a:schemeClr val="tx1"/>
                </a:solidFill>
                <a:latin typeface="+mn-lt"/>
                <a:ea typeface="+mn-ea"/>
                <a:cs typeface="+mn-cs"/>
              </a:rPr>
              <a:t> Counselors monitor student progress and provide guidance on the completion of missing credits for students and to credit recovery teachers.</a:t>
            </a:r>
            <a:endParaRPr lang="en-US" sz="2000"/>
          </a:p>
        </p:txBody>
      </p:sp>
      <p:sp>
        <p:nvSpPr>
          <p:cNvPr id="4" name="Content Placeholder 3">
            <a:extLst>
              <a:ext uri="{FF2B5EF4-FFF2-40B4-BE49-F238E27FC236}">
                <a16:creationId xmlns:a16="http://schemas.microsoft.com/office/drawing/2014/main" id="{4FA15FF2-6D34-871F-0E15-026070BC3B1D}"/>
              </a:ext>
            </a:extLst>
          </p:cNvPr>
          <p:cNvSpPr>
            <a:spLocks/>
          </p:cNvSpPr>
          <p:nvPr/>
        </p:nvSpPr>
        <p:spPr>
          <a:xfrm>
            <a:off x="6619939" y="2362420"/>
            <a:ext cx="4553731" cy="3739211"/>
          </a:xfrm>
          <a:prstGeom prst="rect">
            <a:avLst/>
          </a:prstGeom>
        </p:spPr>
        <p:txBody>
          <a:bodyPr vert="horz" lIns="91440" tIns="45720" rIns="91440" bIns="45720" rtlCol="0" anchor="t">
            <a:normAutofit/>
          </a:bodyPr>
          <a:lstStyle/>
          <a:p>
            <a:pPr defTabSz="813816">
              <a:lnSpc>
                <a:spcPct val="90000"/>
              </a:lnSpc>
              <a:spcAft>
                <a:spcPts val="600"/>
              </a:spcAft>
            </a:pPr>
            <a:r>
              <a:rPr lang="en-US" u="sng" kern="1200">
                <a:solidFill>
                  <a:schemeClr val="tx1"/>
                </a:solidFill>
                <a:latin typeface="+mn-lt"/>
                <a:ea typeface="+mn-ea"/>
                <a:cs typeface="+mn-cs"/>
              </a:rPr>
              <a:t>SENIOR MISSING CREDIT</a:t>
            </a:r>
          </a:p>
          <a:p>
            <a:pPr defTabSz="813816">
              <a:lnSpc>
                <a:spcPct val="90000"/>
              </a:lnSpc>
              <a:spcAft>
                <a:spcPts val="600"/>
              </a:spcAft>
            </a:pPr>
            <a:r>
              <a:rPr lang="en-US" kern="1200">
                <a:solidFill>
                  <a:schemeClr val="tx1"/>
                </a:solidFill>
                <a:latin typeface="+mn-lt"/>
                <a:ea typeface="+mn-ea"/>
                <a:cs typeface="+mn-cs"/>
              </a:rPr>
              <a:t>Counselors will monitor a </a:t>
            </a:r>
            <a:r>
              <a:rPr lang="en-US" i="1" kern="1200">
                <a:solidFill>
                  <a:schemeClr val="tx1"/>
                </a:solidFill>
                <a:latin typeface="+mn-lt"/>
                <a:ea typeface="+mn-ea"/>
                <a:cs typeface="+mn-cs"/>
              </a:rPr>
              <a:t>Senior Missing Credit Roster</a:t>
            </a:r>
            <a:r>
              <a:rPr lang="en-US" kern="1200">
                <a:solidFill>
                  <a:schemeClr val="tx1"/>
                </a:solidFill>
                <a:latin typeface="+mn-lt"/>
                <a:ea typeface="+mn-ea"/>
                <a:cs typeface="+mn-cs"/>
              </a:rPr>
              <a:t> for seniors who are in need of credit recovery for graduation.  </a:t>
            </a:r>
          </a:p>
          <a:p>
            <a:pPr defTabSz="813816">
              <a:lnSpc>
                <a:spcPct val="90000"/>
              </a:lnSpc>
              <a:spcAft>
                <a:spcPts val="600"/>
              </a:spcAft>
            </a:pPr>
            <a:r>
              <a:rPr lang="en-US" kern="1200">
                <a:solidFill>
                  <a:schemeClr val="tx1"/>
                </a:solidFill>
                <a:latin typeface="+mn-lt"/>
                <a:ea typeface="+mn-ea"/>
                <a:cs typeface="+mn-cs"/>
              </a:rPr>
              <a:t>Every 4 ½ weeks (once a month), counselors will email a missing credit notice to students &amp; parents.  A missing credit form (Red Form) will be mailed home.</a:t>
            </a:r>
          </a:p>
          <a:p>
            <a:pPr defTabSz="813816">
              <a:lnSpc>
                <a:spcPct val="90000"/>
              </a:lnSpc>
              <a:spcAft>
                <a:spcPts val="600"/>
              </a:spcAft>
            </a:pPr>
            <a:r>
              <a:rPr lang="en-US" kern="1200">
                <a:solidFill>
                  <a:schemeClr val="tx1"/>
                </a:solidFill>
                <a:latin typeface="+mn-lt"/>
                <a:ea typeface="+mn-ea"/>
                <a:cs typeface="+mn-cs"/>
              </a:rPr>
              <a:t>Counselors will meet with seniors in individual meetings to discuss and support progress of credit recovery.</a:t>
            </a:r>
          </a:p>
          <a:p>
            <a:pPr>
              <a:lnSpc>
                <a:spcPct val="90000"/>
              </a:lnSpc>
              <a:spcAft>
                <a:spcPts val="600"/>
              </a:spcAft>
            </a:pPr>
            <a:endParaRPr lang="en-US"/>
          </a:p>
        </p:txBody>
      </p:sp>
    </p:spTree>
    <p:extLst>
      <p:ext uri="{BB962C8B-B14F-4D97-AF65-F5344CB8AC3E}">
        <p14:creationId xmlns:p14="http://schemas.microsoft.com/office/powerpoint/2010/main" val="2436698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5A3C7859-8D7C-7FAE-DBA3-B33AAF3F5B9A}"/>
              </a:ext>
            </a:extLst>
          </p:cNvPr>
          <p:cNvSpPr>
            <a:spLocks noGrp="1"/>
          </p:cNvSpPr>
          <p:nvPr>
            <p:ph type="title"/>
          </p:nvPr>
        </p:nvSpPr>
        <p:spPr>
          <a:xfrm>
            <a:off x="2377440" y="442220"/>
            <a:ext cx="8397987" cy="1345269"/>
          </a:xfrm>
        </p:spPr>
        <p:txBody>
          <a:bodyPr vert="horz" lIns="109728" tIns="109728" rIns="109728" bIns="91440" rtlCol="0" anchor="b">
            <a:normAutofit/>
          </a:bodyPr>
          <a:lstStyle/>
          <a:p>
            <a:r>
              <a:rPr lang="en-US"/>
              <a:t>Summer Session</a:t>
            </a:r>
          </a:p>
        </p:txBody>
      </p:sp>
      <p:sp>
        <p:nvSpPr>
          <p:cNvPr id="3" name="Content Placeholder 2">
            <a:extLst>
              <a:ext uri="{FF2B5EF4-FFF2-40B4-BE49-F238E27FC236}">
                <a16:creationId xmlns:a16="http://schemas.microsoft.com/office/drawing/2014/main" id="{ADCC4A7D-DDE0-2535-E3EB-1A967D110515}"/>
              </a:ext>
            </a:extLst>
          </p:cNvPr>
          <p:cNvSpPr>
            <a:spLocks/>
          </p:cNvSpPr>
          <p:nvPr/>
        </p:nvSpPr>
        <p:spPr>
          <a:xfrm>
            <a:off x="2443564" y="2312988"/>
            <a:ext cx="4325577" cy="3750926"/>
          </a:xfrm>
          <a:prstGeom prst="rect">
            <a:avLst/>
          </a:prstGeom>
        </p:spPr>
        <p:txBody>
          <a:bodyPr vert="horz" lIns="91440" tIns="45720" rIns="91440" bIns="45720" rtlCol="0" anchor="t">
            <a:normAutofit/>
          </a:bodyPr>
          <a:lstStyle/>
          <a:p>
            <a:pPr defTabSz="850392">
              <a:spcAft>
                <a:spcPts val="600"/>
              </a:spcAft>
            </a:pPr>
            <a:r>
              <a:rPr lang="en-US" sz="2000" kern="1200">
                <a:solidFill>
                  <a:schemeClr val="tx1"/>
                </a:solidFill>
                <a:latin typeface="+mn-lt"/>
                <a:ea typeface="+mn-ea"/>
                <a:cs typeface="+mn-cs"/>
              </a:rPr>
              <a:t>Counselors support and monitor student success in the summer session.</a:t>
            </a:r>
          </a:p>
          <a:p>
            <a:pPr defTabSz="850392">
              <a:spcAft>
                <a:spcPts val="600"/>
              </a:spcAft>
            </a:pPr>
            <a:r>
              <a:rPr lang="en-US" sz="2000" kern="1200">
                <a:solidFill>
                  <a:schemeClr val="tx1"/>
                </a:solidFill>
                <a:latin typeface="+mn-lt"/>
                <a:ea typeface="+mn-ea"/>
                <a:cs typeface="+mn-cs"/>
              </a:rPr>
              <a:t>Counselors will monitor credit recovery progress.</a:t>
            </a:r>
          </a:p>
          <a:p>
            <a:pPr defTabSz="850392">
              <a:spcAft>
                <a:spcPts val="600"/>
              </a:spcAft>
            </a:pPr>
            <a:r>
              <a:rPr lang="en-US" sz="2000" kern="1200">
                <a:solidFill>
                  <a:schemeClr val="tx1"/>
                </a:solidFill>
                <a:latin typeface="+mn-lt"/>
                <a:ea typeface="+mn-ea"/>
                <a:cs typeface="+mn-cs"/>
              </a:rPr>
              <a:t>Counselors will support students in Freshman Academy, as they are introduced to the Sabino campus and high school life.</a:t>
            </a:r>
            <a:endParaRPr lang="en-US" sz="2400"/>
          </a:p>
        </p:txBody>
      </p:sp>
      <p:sp>
        <p:nvSpPr>
          <p:cNvPr id="4" name="Content Placeholder 3">
            <a:extLst>
              <a:ext uri="{FF2B5EF4-FFF2-40B4-BE49-F238E27FC236}">
                <a16:creationId xmlns:a16="http://schemas.microsoft.com/office/drawing/2014/main" id="{DB2BA294-1955-F848-2004-AF5811740AA7}"/>
              </a:ext>
            </a:extLst>
          </p:cNvPr>
          <p:cNvSpPr>
            <a:spLocks/>
          </p:cNvSpPr>
          <p:nvPr/>
        </p:nvSpPr>
        <p:spPr>
          <a:xfrm>
            <a:off x="6743475" y="2312988"/>
            <a:ext cx="4325577" cy="3750926"/>
          </a:xfrm>
          <a:prstGeom prst="rect">
            <a:avLst/>
          </a:prstGeom>
        </p:spPr>
        <p:txBody>
          <a:bodyPr vert="horz" lIns="91440" tIns="45720" rIns="91440" bIns="45720" rtlCol="0" anchor="t">
            <a:normAutofit/>
          </a:bodyPr>
          <a:lstStyle/>
          <a:p>
            <a:pPr defTabSz="850392">
              <a:spcAft>
                <a:spcPts val="600"/>
              </a:spcAft>
            </a:pPr>
            <a:r>
              <a:rPr lang="en-US" sz="2000" kern="1200">
                <a:solidFill>
                  <a:schemeClr val="tx1"/>
                </a:solidFill>
                <a:latin typeface="+mn-lt"/>
                <a:ea typeface="+mn-ea"/>
                <a:cs typeface="+mn-cs"/>
              </a:rPr>
              <a:t>Counselors will support fall registration of incoming students.</a:t>
            </a:r>
          </a:p>
          <a:p>
            <a:pPr defTabSz="850392">
              <a:spcAft>
                <a:spcPts val="600"/>
              </a:spcAft>
            </a:pPr>
            <a:r>
              <a:rPr lang="en-US" sz="2000" kern="1200">
                <a:solidFill>
                  <a:schemeClr val="tx1"/>
                </a:solidFill>
                <a:latin typeface="+mn-lt"/>
                <a:ea typeface="+mn-ea"/>
                <a:cs typeface="+mn-cs"/>
              </a:rPr>
              <a:t>Counselors will review senior transcripts in order to develop the </a:t>
            </a:r>
            <a:r>
              <a:rPr lang="en-US" sz="2000" i="1" kern="1200">
                <a:solidFill>
                  <a:schemeClr val="tx1"/>
                </a:solidFill>
                <a:latin typeface="+mn-lt"/>
                <a:ea typeface="+mn-ea"/>
                <a:cs typeface="+mn-cs"/>
              </a:rPr>
              <a:t>Senior Missing Credit Roster.</a:t>
            </a:r>
          </a:p>
          <a:p>
            <a:pPr defTabSz="850392">
              <a:spcAft>
                <a:spcPts val="600"/>
              </a:spcAft>
            </a:pPr>
            <a:r>
              <a:rPr lang="en-US" sz="2000" kern="1200">
                <a:solidFill>
                  <a:schemeClr val="tx1"/>
                </a:solidFill>
                <a:latin typeface="+mn-lt"/>
                <a:ea typeface="+mn-ea"/>
                <a:cs typeface="+mn-cs"/>
              </a:rPr>
              <a:t>Counselors will review 504-plans for the new school year.</a:t>
            </a:r>
            <a:endParaRPr lang="en-US" sz="2400"/>
          </a:p>
        </p:txBody>
      </p:sp>
    </p:spTree>
    <p:extLst>
      <p:ext uri="{BB962C8B-B14F-4D97-AF65-F5344CB8AC3E}">
        <p14:creationId xmlns:p14="http://schemas.microsoft.com/office/powerpoint/2010/main" val="1377455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F58C-FF4E-D00E-C0C4-6DE68E597E8B}"/>
              </a:ext>
            </a:extLst>
          </p:cNvPr>
          <p:cNvSpPr>
            <a:spLocks noGrp="1"/>
          </p:cNvSpPr>
          <p:nvPr>
            <p:ph type="title"/>
          </p:nvPr>
        </p:nvSpPr>
        <p:spPr/>
        <p:txBody>
          <a:bodyPr/>
          <a:lstStyle/>
          <a:p>
            <a:r>
              <a:rPr lang="en-US"/>
              <a:t>Registration Process</a:t>
            </a:r>
          </a:p>
        </p:txBody>
      </p:sp>
      <p:sp>
        <p:nvSpPr>
          <p:cNvPr id="3" name="Content Placeholder 2">
            <a:extLst>
              <a:ext uri="{FF2B5EF4-FFF2-40B4-BE49-F238E27FC236}">
                <a16:creationId xmlns:a16="http://schemas.microsoft.com/office/drawing/2014/main" id="{753EB8FB-DC7F-AEC2-64EF-86DCDB507363}"/>
              </a:ext>
            </a:extLst>
          </p:cNvPr>
          <p:cNvSpPr>
            <a:spLocks noGrp="1"/>
          </p:cNvSpPr>
          <p:nvPr>
            <p:ph sz="half" idx="1"/>
          </p:nvPr>
        </p:nvSpPr>
        <p:spPr/>
        <p:txBody>
          <a:bodyPr vert="horz" lIns="91440" tIns="45720" rIns="91440" bIns="45720" rtlCol="0" anchor="t">
            <a:normAutofit fontScale="92500"/>
          </a:bodyPr>
          <a:lstStyle/>
          <a:p>
            <a:r>
              <a:rPr lang="en-US"/>
              <a:t>Classroom Lessons</a:t>
            </a:r>
          </a:p>
          <a:p>
            <a:r>
              <a:rPr lang="en-US"/>
              <a:t>Completion of course request documents</a:t>
            </a:r>
          </a:p>
          <a:p>
            <a:r>
              <a:rPr lang="en-US"/>
              <a:t>Entering course requests in Synergy</a:t>
            </a:r>
          </a:p>
          <a:p>
            <a:r>
              <a:rPr lang="en-US"/>
              <a:t>Creation of the Master Schedule</a:t>
            </a:r>
          </a:p>
          <a:p>
            <a:r>
              <a:rPr lang="en-US"/>
              <a:t>Correction of schedule errors </a:t>
            </a:r>
          </a:p>
          <a:p>
            <a:r>
              <a:rPr lang="en-US"/>
              <a:t>Leveling of classes</a:t>
            </a:r>
          </a:p>
          <a:p>
            <a:endParaRPr lang="en-US"/>
          </a:p>
        </p:txBody>
      </p:sp>
      <p:sp>
        <p:nvSpPr>
          <p:cNvPr id="4" name="Content Placeholder 3">
            <a:extLst>
              <a:ext uri="{FF2B5EF4-FFF2-40B4-BE49-F238E27FC236}">
                <a16:creationId xmlns:a16="http://schemas.microsoft.com/office/drawing/2014/main" id="{F7274AE5-3D5F-E851-F270-D9E5536A0890}"/>
              </a:ext>
            </a:extLst>
          </p:cNvPr>
          <p:cNvSpPr>
            <a:spLocks noGrp="1"/>
          </p:cNvSpPr>
          <p:nvPr>
            <p:ph sz="half" idx="2"/>
          </p:nvPr>
        </p:nvSpPr>
        <p:spPr/>
        <p:txBody>
          <a:bodyPr vert="horz" lIns="91440" tIns="45720" rIns="91440" bIns="45720" rtlCol="0" anchor="t">
            <a:normAutofit fontScale="92500"/>
          </a:bodyPr>
          <a:lstStyle/>
          <a:p>
            <a:r>
              <a:rPr lang="en-US"/>
              <a:t>New Student Registration</a:t>
            </a:r>
          </a:p>
          <a:p>
            <a:r>
              <a:rPr lang="en-US"/>
              <a:t>Review of Student Transcript</a:t>
            </a:r>
          </a:p>
          <a:p>
            <a:r>
              <a:rPr lang="en-US"/>
              <a:t>Student Schedule Creation</a:t>
            </a:r>
          </a:p>
          <a:p>
            <a:r>
              <a:rPr lang="en-US"/>
              <a:t>Parent &amp; Student Welcome Meetings</a:t>
            </a:r>
          </a:p>
          <a:p>
            <a:r>
              <a:rPr lang="en-US"/>
              <a:t>Middle School Visits</a:t>
            </a:r>
          </a:p>
          <a:p>
            <a:r>
              <a:rPr lang="en-US"/>
              <a:t>High School Fairs</a:t>
            </a:r>
          </a:p>
        </p:txBody>
      </p:sp>
    </p:spTree>
    <p:extLst>
      <p:ext uri="{BB962C8B-B14F-4D97-AF65-F5344CB8AC3E}">
        <p14:creationId xmlns:p14="http://schemas.microsoft.com/office/powerpoint/2010/main" val="4124668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descr="A colorful light bulb with business icons">
            <a:extLst>
              <a:ext uri="{FF2B5EF4-FFF2-40B4-BE49-F238E27FC236}">
                <a16:creationId xmlns:a16="http://schemas.microsoft.com/office/drawing/2014/main" id="{29C5058C-3C76-EF9A-E64A-278CA48B2BCD}"/>
              </a:ext>
            </a:extLst>
          </p:cNvPr>
          <p:cNvPicPr>
            <a:picLocks noChangeAspect="1"/>
          </p:cNvPicPr>
          <p:nvPr/>
        </p:nvPicPr>
        <p:blipFill rotWithShape="1">
          <a:blip r:embed="rId2"/>
          <a:srcRect t="12214" r="-1" b="7407"/>
          <a:stretch/>
        </p:blipFill>
        <p:spPr>
          <a:xfrm>
            <a:off x="1524" y="10"/>
            <a:ext cx="12188952" cy="6857990"/>
          </a:xfrm>
          <a:prstGeom prst="rect">
            <a:avLst/>
          </a:prstGeom>
        </p:spPr>
      </p:pic>
      <p:sp>
        <p:nvSpPr>
          <p:cNvPr id="11" name="Freeform: Shape 10">
            <a:extLst>
              <a:ext uri="{FF2B5EF4-FFF2-40B4-BE49-F238E27FC236}">
                <a16:creationId xmlns:a16="http://schemas.microsoft.com/office/drawing/2014/main" id="{228A581D-1BC9-4759-AB42-F7685630E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 y="3260035"/>
            <a:ext cx="5959692" cy="3597965"/>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7CE1C1F-C9E2-4C83-BA54-D7BC5D521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 y="3406833"/>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831C0CFE-AC9D-4032-8A9F-36B1BA171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38" y="3568843"/>
            <a:ext cx="5185263" cy="3289157"/>
          </a:xfrm>
          <a:custGeom>
            <a:avLst/>
            <a:gdLst>
              <a:gd name="connsiteX0" fmla="*/ 2789606 w 5185263"/>
              <a:gd name="connsiteY0" fmla="*/ 547 h 3289157"/>
              <a:gd name="connsiteX1" fmla="*/ 3615203 w 5185263"/>
              <a:gd name="connsiteY1" fmla="*/ 212024 h 3289157"/>
              <a:gd name="connsiteX2" fmla="*/ 4640523 w 5185263"/>
              <a:gd name="connsiteY2" fmla="*/ 1554014 h 3289157"/>
              <a:gd name="connsiteX3" fmla="*/ 4740928 w 5185263"/>
              <a:gd name="connsiteY3" fmla="*/ 1771262 h 3289157"/>
              <a:gd name="connsiteX4" fmla="*/ 5154813 w 5185263"/>
              <a:gd name="connsiteY4" fmla="*/ 2853998 h 3289157"/>
              <a:gd name="connsiteX5" fmla="*/ 5185263 w 5185263"/>
              <a:gd name="connsiteY5" fmla="*/ 3088987 h 3289157"/>
              <a:gd name="connsiteX6" fmla="*/ 5179508 w 5185263"/>
              <a:gd name="connsiteY6" fmla="*/ 3289157 h 3289157"/>
              <a:gd name="connsiteX7" fmla="*/ 106551 w 5185263"/>
              <a:gd name="connsiteY7" fmla="*/ 3289157 h 3289157"/>
              <a:gd name="connsiteX8" fmla="*/ 64243 w 5185263"/>
              <a:gd name="connsiteY8" fmla="*/ 3124220 h 3289157"/>
              <a:gd name="connsiteX9" fmla="*/ 275 w 5185263"/>
              <a:gd name="connsiteY9" fmla="*/ 2548847 h 3289157"/>
              <a:gd name="connsiteX10" fmla="*/ 221692 w 5185263"/>
              <a:gd name="connsiteY10" fmla="*/ 1451188 h 3289157"/>
              <a:gd name="connsiteX11" fmla="*/ 1011126 w 5185263"/>
              <a:gd name="connsiteY11" fmla="*/ 710513 h 3289157"/>
              <a:gd name="connsiteX12" fmla="*/ 1331439 w 5185263"/>
              <a:gd name="connsiteY12" fmla="*/ 508693 h 3289157"/>
              <a:gd name="connsiteX13" fmla="*/ 2789606 w 5185263"/>
              <a:gd name="connsiteY13" fmla="*/ 547 h 328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5263" h="3289157">
                <a:moveTo>
                  <a:pt x="2789606" y="547"/>
                </a:moveTo>
                <a:cubicBezTo>
                  <a:pt x="3064091" y="7389"/>
                  <a:pt x="3335164" y="78419"/>
                  <a:pt x="3615203" y="212024"/>
                </a:cubicBezTo>
                <a:cubicBezTo>
                  <a:pt x="4105311" y="445850"/>
                  <a:pt x="4339344" y="895220"/>
                  <a:pt x="4640523" y="1554014"/>
                </a:cubicBezTo>
                <a:cubicBezTo>
                  <a:pt x="4674166" y="1627622"/>
                  <a:pt x="4708067" y="1700661"/>
                  <a:pt x="4740928" y="1771262"/>
                </a:cubicBezTo>
                <a:cubicBezTo>
                  <a:pt x="4918908" y="2154224"/>
                  <a:pt x="5086959" y="2515945"/>
                  <a:pt x="5154813" y="2853998"/>
                </a:cubicBezTo>
                <a:cubicBezTo>
                  <a:pt x="5171032" y="2934791"/>
                  <a:pt x="5181222" y="3012769"/>
                  <a:pt x="5185263" y="3088987"/>
                </a:cubicBezTo>
                <a:lnTo>
                  <a:pt x="5179508" y="3289157"/>
                </a:lnTo>
                <a:lnTo>
                  <a:pt x="106551" y="3289157"/>
                </a:lnTo>
                <a:lnTo>
                  <a:pt x="64243" y="3124220"/>
                </a:lnTo>
                <a:cubicBezTo>
                  <a:pt x="24356" y="2932449"/>
                  <a:pt x="2942" y="2740198"/>
                  <a:pt x="275" y="2548847"/>
                </a:cubicBezTo>
                <a:cubicBezTo>
                  <a:pt x="-5129" y="2157654"/>
                  <a:pt x="69311" y="1788324"/>
                  <a:pt x="221692" y="1451188"/>
                </a:cubicBezTo>
                <a:cubicBezTo>
                  <a:pt x="375157" y="1111655"/>
                  <a:pt x="586167" y="971279"/>
                  <a:pt x="1011126" y="710513"/>
                </a:cubicBezTo>
                <a:cubicBezTo>
                  <a:pt x="1113643" y="647635"/>
                  <a:pt x="1219676" y="582554"/>
                  <a:pt x="1331439" y="508693"/>
                </a:cubicBezTo>
                <a:cubicBezTo>
                  <a:pt x="1865178" y="156035"/>
                  <a:pt x="2332131" y="-10858"/>
                  <a:pt x="2789606" y="547"/>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1052121" y="3870285"/>
            <a:ext cx="3848430" cy="2186393"/>
          </a:xfrm>
        </p:spPr>
        <p:txBody>
          <a:bodyPr anchor="b">
            <a:normAutofit/>
          </a:bodyPr>
          <a:lstStyle/>
          <a:p>
            <a:pPr>
              <a:lnSpc>
                <a:spcPct val="110000"/>
              </a:lnSpc>
            </a:pPr>
            <a:r>
              <a:rPr lang="en-US" sz="3700">
                <a:solidFill>
                  <a:schemeClr val="tx1">
                    <a:lumMod val="75000"/>
                    <a:lumOff val="25000"/>
                  </a:schemeClr>
                </a:solidFill>
              </a:rPr>
              <a:t>Post-High School Planning</a:t>
            </a:r>
          </a:p>
        </p:txBody>
      </p:sp>
      <p:sp>
        <p:nvSpPr>
          <p:cNvPr id="3" name="Subtitle 2"/>
          <p:cNvSpPr>
            <a:spLocks noGrp="1"/>
          </p:cNvSpPr>
          <p:nvPr>
            <p:ph type="subTitle" idx="1"/>
          </p:nvPr>
        </p:nvSpPr>
        <p:spPr>
          <a:xfrm>
            <a:off x="1062127" y="6056678"/>
            <a:ext cx="3848429" cy="678633"/>
          </a:xfrm>
        </p:spPr>
        <p:txBody>
          <a:bodyPr vert="horz" lIns="91440" tIns="45720" rIns="91440" bIns="45720" rtlCol="0" anchor="t">
            <a:normAutofit/>
          </a:bodyPr>
          <a:lstStyle/>
          <a:p>
            <a:r>
              <a:rPr lang="en-US" sz="1800">
                <a:solidFill>
                  <a:schemeClr val="tx1">
                    <a:lumMod val="75000"/>
                    <a:lumOff val="25000"/>
                  </a:schemeClr>
                </a:solidFill>
              </a:rPr>
              <a:t>Student Academic Support</a:t>
            </a:r>
          </a:p>
        </p:txBody>
      </p:sp>
    </p:spTree>
    <p:extLst>
      <p:ext uri="{BB962C8B-B14F-4D97-AF65-F5344CB8AC3E}">
        <p14:creationId xmlns:p14="http://schemas.microsoft.com/office/powerpoint/2010/main" val="2510017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50B7354-2B9D-4F37-A92A-ECEB0A378BCA}"/>
              </a:ext>
            </a:extLst>
          </p:cNvPr>
          <p:cNvSpPr>
            <a:spLocks noGrp="1"/>
          </p:cNvSpPr>
          <p:nvPr>
            <p:ph type="title" idx="4294967295"/>
          </p:nvPr>
        </p:nvSpPr>
        <p:spPr>
          <a:xfrm>
            <a:off x="2377440" y="442220"/>
            <a:ext cx="8397987" cy="1345269"/>
          </a:xfrm>
        </p:spPr>
        <p:txBody>
          <a:bodyPr vert="horz" lIns="109728" tIns="109728" rIns="109728" bIns="91440" rtlCol="0" anchor="b">
            <a:normAutofit/>
          </a:bodyPr>
          <a:lstStyle/>
          <a:p>
            <a:r>
              <a:rPr lang="en-US" u="sng"/>
              <a:t>Our Services</a:t>
            </a:r>
          </a:p>
        </p:txBody>
      </p:sp>
      <p:sp>
        <p:nvSpPr>
          <p:cNvPr id="4" name="Content Placeholder 3">
            <a:extLst>
              <a:ext uri="{FF2B5EF4-FFF2-40B4-BE49-F238E27FC236}">
                <a16:creationId xmlns:a16="http://schemas.microsoft.com/office/drawing/2014/main" id="{929C26A9-7274-45A7-8330-CA59D9E949E0}"/>
              </a:ext>
            </a:extLst>
          </p:cNvPr>
          <p:cNvSpPr>
            <a:spLocks/>
          </p:cNvSpPr>
          <p:nvPr/>
        </p:nvSpPr>
        <p:spPr>
          <a:xfrm>
            <a:off x="2377439" y="2484478"/>
            <a:ext cx="3817175" cy="3363872"/>
          </a:xfrm>
          <a:prstGeom prst="rect">
            <a:avLst/>
          </a:prstGeom>
        </p:spPr>
        <p:txBody>
          <a:bodyPr>
            <a:noAutofit/>
          </a:bodyPr>
          <a:lstStyle/>
          <a:p>
            <a:pPr defTabSz="740664">
              <a:spcAft>
                <a:spcPts val="600"/>
              </a:spcAft>
            </a:pPr>
            <a:r>
              <a:rPr lang="en-US" sz="1944" b="1" u="sng" kern="1200">
                <a:solidFill>
                  <a:schemeClr val="tx1"/>
                </a:solidFill>
                <a:latin typeface="+mn-lt"/>
                <a:ea typeface="+mn-ea"/>
                <a:cs typeface="+mn-cs"/>
              </a:rPr>
              <a:t>College</a:t>
            </a:r>
          </a:p>
          <a:p>
            <a:pPr defTabSz="740664">
              <a:spcAft>
                <a:spcPts val="600"/>
              </a:spcAft>
            </a:pPr>
            <a:r>
              <a:rPr lang="en-US" sz="1944" b="1" kern="1200">
                <a:solidFill>
                  <a:schemeClr val="tx1"/>
                </a:solidFill>
                <a:latin typeface="+mn-lt"/>
                <a:ea typeface="+mn-ea"/>
                <a:cs typeface="+mn-cs"/>
              </a:rPr>
              <a:t>College Fairs (Fall)</a:t>
            </a:r>
          </a:p>
          <a:p>
            <a:pPr defTabSz="740664">
              <a:spcAft>
                <a:spcPts val="600"/>
              </a:spcAft>
            </a:pPr>
            <a:r>
              <a:rPr lang="en-US" sz="1944" b="1" kern="1200">
                <a:solidFill>
                  <a:schemeClr val="tx1"/>
                </a:solidFill>
                <a:latin typeface="+mn-lt"/>
                <a:ea typeface="+mn-ea"/>
                <a:cs typeface="+mn-cs"/>
              </a:rPr>
              <a:t>College Search</a:t>
            </a:r>
          </a:p>
          <a:p>
            <a:pPr defTabSz="740664">
              <a:spcAft>
                <a:spcPts val="600"/>
              </a:spcAft>
            </a:pPr>
            <a:r>
              <a:rPr lang="en-US" sz="1944" b="1" kern="1200">
                <a:solidFill>
                  <a:schemeClr val="tx1"/>
                </a:solidFill>
                <a:latin typeface="+mn-lt"/>
                <a:ea typeface="+mn-ea"/>
                <a:cs typeface="+mn-cs"/>
              </a:rPr>
              <a:t>Admissions Process</a:t>
            </a:r>
          </a:p>
          <a:p>
            <a:pPr defTabSz="740664">
              <a:spcAft>
                <a:spcPts val="600"/>
              </a:spcAft>
            </a:pPr>
            <a:r>
              <a:rPr lang="en-US" sz="1944" b="1" kern="1200">
                <a:solidFill>
                  <a:schemeClr val="tx1"/>
                </a:solidFill>
                <a:latin typeface="+mn-lt"/>
                <a:ea typeface="+mn-ea"/>
                <a:cs typeface="+mn-cs"/>
              </a:rPr>
              <a:t>FAFSA and Financial Aid</a:t>
            </a:r>
          </a:p>
          <a:p>
            <a:pPr defTabSz="740664">
              <a:spcAft>
                <a:spcPts val="600"/>
              </a:spcAft>
            </a:pPr>
            <a:r>
              <a:rPr lang="en-US" sz="1944" b="1" kern="1200">
                <a:solidFill>
                  <a:schemeClr val="tx1"/>
                </a:solidFill>
                <a:latin typeface="+mn-lt"/>
                <a:ea typeface="+mn-ea"/>
                <a:cs typeface="+mn-cs"/>
              </a:rPr>
              <a:t>College Readiness Workshops</a:t>
            </a:r>
          </a:p>
          <a:p>
            <a:pPr defTabSz="740664">
              <a:spcAft>
                <a:spcPts val="600"/>
              </a:spcAft>
            </a:pPr>
            <a:r>
              <a:rPr lang="en-US" sz="1944" b="1" kern="1200">
                <a:solidFill>
                  <a:schemeClr val="tx1"/>
                </a:solidFill>
                <a:latin typeface="+mn-lt"/>
                <a:ea typeface="+mn-ea"/>
                <a:cs typeface="+mn-cs"/>
              </a:rPr>
              <a:t>Letters of Rec</a:t>
            </a:r>
          </a:p>
          <a:p>
            <a:pPr defTabSz="740664">
              <a:spcAft>
                <a:spcPts val="600"/>
              </a:spcAft>
            </a:pPr>
            <a:r>
              <a:rPr lang="en-US" sz="1944" b="1" kern="1200">
                <a:solidFill>
                  <a:schemeClr val="tx1"/>
                </a:solidFill>
                <a:latin typeface="+mn-lt"/>
                <a:ea typeface="+mn-ea"/>
                <a:cs typeface="+mn-cs"/>
              </a:rPr>
              <a:t>College Essay Help</a:t>
            </a:r>
            <a:endParaRPr lang="en-US" sz="2400" b="1"/>
          </a:p>
        </p:txBody>
      </p:sp>
      <p:sp>
        <p:nvSpPr>
          <p:cNvPr id="6" name="Content Placeholder 5">
            <a:extLst>
              <a:ext uri="{FF2B5EF4-FFF2-40B4-BE49-F238E27FC236}">
                <a16:creationId xmlns:a16="http://schemas.microsoft.com/office/drawing/2014/main" id="{49C9A061-ED45-4286-A7AB-811BB30160A2}"/>
              </a:ext>
            </a:extLst>
          </p:cNvPr>
          <p:cNvSpPr>
            <a:spLocks/>
          </p:cNvSpPr>
          <p:nvPr/>
        </p:nvSpPr>
        <p:spPr>
          <a:xfrm>
            <a:off x="6873050" y="2545562"/>
            <a:ext cx="3817174" cy="2946386"/>
          </a:xfrm>
          <a:prstGeom prst="rect">
            <a:avLst/>
          </a:prstGeom>
        </p:spPr>
        <p:txBody>
          <a:bodyPr>
            <a:normAutofit/>
          </a:bodyPr>
          <a:lstStyle/>
          <a:p>
            <a:pPr algn="r" defTabSz="740664">
              <a:spcAft>
                <a:spcPts val="600"/>
              </a:spcAft>
            </a:pPr>
            <a:r>
              <a:rPr lang="en-US" sz="1944" b="1" u="sng" kern="1200">
                <a:solidFill>
                  <a:schemeClr val="tx1"/>
                </a:solidFill>
                <a:latin typeface="+mn-lt"/>
                <a:ea typeface="+mn-ea"/>
                <a:cs typeface="+mn-cs"/>
              </a:rPr>
              <a:t>Career</a:t>
            </a:r>
          </a:p>
          <a:p>
            <a:pPr algn="r" defTabSz="740664">
              <a:spcAft>
                <a:spcPts val="600"/>
              </a:spcAft>
            </a:pPr>
            <a:r>
              <a:rPr lang="en-US" sz="1944" b="1" kern="1200">
                <a:solidFill>
                  <a:schemeClr val="tx1"/>
                </a:solidFill>
                <a:latin typeface="+mn-lt"/>
                <a:ea typeface="+mn-ea"/>
                <a:cs typeface="+mn-cs"/>
              </a:rPr>
              <a:t>Career Fair (Spring)</a:t>
            </a:r>
          </a:p>
          <a:p>
            <a:pPr algn="r" defTabSz="740664">
              <a:spcAft>
                <a:spcPts val="600"/>
              </a:spcAft>
            </a:pPr>
            <a:r>
              <a:rPr lang="en-US" sz="1944" b="1" kern="1200">
                <a:solidFill>
                  <a:schemeClr val="tx1"/>
                </a:solidFill>
                <a:latin typeface="+mn-lt"/>
                <a:ea typeface="+mn-ea"/>
                <a:cs typeface="+mn-cs"/>
              </a:rPr>
              <a:t>Resume Workshops</a:t>
            </a:r>
          </a:p>
          <a:p>
            <a:pPr algn="r" defTabSz="740664">
              <a:spcAft>
                <a:spcPts val="600"/>
              </a:spcAft>
            </a:pPr>
            <a:r>
              <a:rPr lang="en-US" sz="1944" b="1" kern="1200">
                <a:solidFill>
                  <a:schemeClr val="tx1"/>
                </a:solidFill>
                <a:latin typeface="+mn-lt"/>
                <a:ea typeface="+mn-ea"/>
                <a:cs typeface="+mn-cs"/>
              </a:rPr>
              <a:t>Practice Interviews</a:t>
            </a:r>
          </a:p>
          <a:p>
            <a:pPr algn="r" defTabSz="740664">
              <a:spcAft>
                <a:spcPts val="600"/>
              </a:spcAft>
            </a:pPr>
            <a:r>
              <a:rPr lang="en-US" sz="1944" b="1" err="1"/>
              <a:t>MajorClarity</a:t>
            </a:r>
            <a:r>
              <a:rPr lang="en-US" sz="1944" b="1"/>
              <a:t> Assistance</a:t>
            </a:r>
            <a:endParaRPr lang="en-US" sz="1944" b="1" kern="1200">
              <a:solidFill>
                <a:schemeClr val="tx1"/>
              </a:solidFill>
              <a:latin typeface="+mn-lt"/>
              <a:ea typeface="+mn-ea"/>
              <a:cs typeface="+mn-cs"/>
            </a:endParaRPr>
          </a:p>
          <a:p>
            <a:pPr algn="r" defTabSz="740664">
              <a:spcAft>
                <a:spcPts val="600"/>
              </a:spcAft>
            </a:pPr>
            <a:r>
              <a:rPr lang="en-US" sz="1944" b="1" kern="1200">
                <a:solidFill>
                  <a:schemeClr val="tx1"/>
                </a:solidFill>
                <a:latin typeface="+mn-lt"/>
                <a:ea typeface="+mn-ea"/>
                <a:cs typeface="+mn-cs"/>
              </a:rPr>
              <a:t>Career and Technical Education</a:t>
            </a:r>
          </a:p>
          <a:p>
            <a:pPr algn="r" defTabSz="740664">
              <a:spcAft>
                <a:spcPts val="600"/>
              </a:spcAft>
            </a:pPr>
            <a:r>
              <a:rPr lang="en-US" sz="1944" b="1" kern="1200">
                <a:solidFill>
                  <a:schemeClr val="tx1"/>
                </a:solidFill>
                <a:latin typeface="+mn-lt"/>
                <a:ea typeface="+mn-ea"/>
                <a:cs typeface="+mn-cs"/>
              </a:rPr>
              <a:t>JTED Programs</a:t>
            </a:r>
            <a:endParaRPr lang="en-US" sz="2400" b="1"/>
          </a:p>
        </p:txBody>
      </p:sp>
    </p:spTree>
    <p:extLst>
      <p:ext uri="{BB962C8B-B14F-4D97-AF65-F5344CB8AC3E}">
        <p14:creationId xmlns:p14="http://schemas.microsoft.com/office/powerpoint/2010/main" val="37920679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10;&#10;Description automatically generated">
            <a:extLst>
              <a:ext uri="{FF2B5EF4-FFF2-40B4-BE49-F238E27FC236}">
                <a16:creationId xmlns:a16="http://schemas.microsoft.com/office/drawing/2014/main" id="{43CE4DF9-2136-410A-A1AB-0353E222ABFA}"/>
              </a:ext>
            </a:extLst>
          </p:cNvPr>
          <p:cNvPicPr>
            <a:picLocks noChangeAspect="1"/>
          </p:cNvPicPr>
          <p:nvPr/>
        </p:nvPicPr>
        <p:blipFill rotWithShape="1">
          <a:blip r:embed="rId2"/>
          <a:srcRect l="17138" r="14101" b="-3"/>
          <a:stretch/>
        </p:blipFill>
        <p:spPr>
          <a:xfrm>
            <a:off x="2957361" y="10"/>
            <a:ext cx="3151431" cy="3437494"/>
          </a:xfrm>
          <a:custGeom>
            <a:avLst/>
            <a:gdLst/>
            <a:ahLst/>
            <a:cxnLst/>
            <a:rect l="l" t="t" r="r" b="b"/>
            <a:pathLst>
              <a:path w="3151431" h="3437504">
                <a:moveTo>
                  <a:pt x="514552" y="0"/>
                </a:moveTo>
                <a:lnTo>
                  <a:pt x="2008047" y="0"/>
                </a:lnTo>
                <a:lnTo>
                  <a:pt x="2008047" y="1"/>
                </a:lnTo>
                <a:lnTo>
                  <a:pt x="3151431" y="1"/>
                </a:lnTo>
                <a:lnTo>
                  <a:pt x="2637972" y="3437504"/>
                </a:lnTo>
                <a:lnTo>
                  <a:pt x="0" y="3437504"/>
                </a:lnTo>
                <a:close/>
              </a:path>
            </a:pathLst>
          </a:custGeom>
        </p:spPr>
      </p:pic>
      <p:pic>
        <p:nvPicPr>
          <p:cNvPr id="12" name="Picture 11" descr="A room with tables and chairs&#10;&#10;Description automatically generated with medium confidence">
            <a:extLst>
              <a:ext uri="{FF2B5EF4-FFF2-40B4-BE49-F238E27FC236}">
                <a16:creationId xmlns:a16="http://schemas.microsoft.com/office/drawing/2014/main" id="{755198F9-8BA0-4F1F-AF1C-E9F465CB89DD}"/>
              </a:ext>
            </a:extLst>
          </p:cNvPr>
          <p:cNvPicPr>
            <a:picLocks noChangeAspect="1"/>
          </p:cNvPicPr>
          <p:nvPr/>
        </p:nvPicPr>
        <p:blipFill rotWithShape="1">
          <a:blip r:embed="rId3"/>
          <a:srcRect l="18832" r="12365" b="-3"/>
          <a:stretch/>
        </p:blipFill>
        <p:spPr>
          <a:xfrm>
            <a:off x="319203" y="10"/>
            <a:ext cx="3153384" cy="3437494"/>
          </a:xfrm>
          <a:custGeom>
            <a:avLst/>
            <a:gdLst/>
            <a:ahLst/>
            <a:cxnLst/>
            <a:rect l="l" t="t" r="r" b="b"/>
            <a:pathLst>
              <a:path w="3153384" h="3437504">
                <a:moveTo>
                  <a:pt x="511180" y="0"/>
                </a:moveTo>
                <a:lnTo>
                  <a:pt x="3153384" y="0"/>
                </a:lnTo>
                <a:lnTo>
                  <a:pt x="2638832" y="3437504"/>
                </a:lnTo>
                <a:lnTo>
                  <a:pt x="0" y="3437504"/>
                </a:lnTo>
                <a:close/>
              </a:path>
            </a:pathLst>
          </a:custGeom>
        </p:spPr>
      </p:pic>
      <p:pic>
        <p:nvPicPr>
          <p:cNvPr id="10" name="Picture 9" descr="A picture containing text, indoor, ceiling, floor&#10;&#10;Description automatically generated">
            <a:extLst>
              <a:ext uri="{FF2B5EF4-FFF2-40B4-BE49-F238E27FC236}">
                <a16:creationId xmlns:a16="http://schemas.microsoft.com/office/drawing/2014/main" id="{58D38E95-9512-4235-AA30-9C08BB2A0E41}"/>
              </a:ext>
            </a:extLst>
          </p:cNvPr>
          <p:cNvPicPr>
            <a:picLocks noChangeAspect="1"/>
          </p:cNvPicPr>
          <p:nvPr/>
        </p:nvPicPr>
        <p:blipFill rotWithShape="1">
          <a:blip r:embed="rId4"/>
          <a:srcRect l="11601" r="23575" b="3"/>
          <a:stretch/>
        </p:blipFill>
        <p:spPr>
          <a:xfrm>
            <a:off x="1" y="3437504"/>
            <a:ext cx="2956476" cy="3420496"/>
          </a:xfrm>
          <a:custGeom>
            <a:avLst/>
            <a:gdLst/>
            <a:ahLst/>
            <a:cxnLst/>
            <a:rect l="l" t="t" r="r" b="b"/>
            <a:pathLst>
              <a:path w="2956476" h="3420496">
                <a:moveTo>
                  <a:pt x="319202" y="0"/>
                </a:moveTo>
                <a:lnTo>
                  <a:pt x="2956476" y="0"/>
                </a:lnTo>
                <a:lnTo>
                  <a:pt x="2444471" y="3420496"/>
                </a:lnTo>
                <a:lnTo>
                  <a:pt x="0" y="3420496"/>
                </a:lnTo>
                <a:lnTo>
                  <a:pt x="0" y="2146516"/>
                </a:lnTo>
                <a:close/>
              </a:path>
            </a:pathLst>
          </a:custGeom>
        </p:spPr>
      </p:pic>
      <p:pic>
        <p:nvPicPr>
          <p:cNvPr id="6" name="Content Placeholder 5" descr="A room with tables and chairs&#10;&#10;Description automatically generated with medium confidence">
            <a:extLst>
              <a:ext uri="{FF2B5EF4-FFF2-40B4-BE49-F238E27FC236}">
                <a16:creationId xmlns:a16="http://schemas.microsoft.com/office/drawing/2014/main" id="{CDAA9FDE-DC0B-45A7-8724-3BE3502A608E}"/>
              </a:ext>
            </a:extLst>
          </p:cNvPr>
          <p:cNvPicPr>
            <a:picLocks noGrp="1" noChangeAspect="1"/>
          </p:cNvPicPr>
          <p:nvPr>
            <p:ph idx="1"/>
          </p:nvPr>
        </p:nvPicPr>
        <p:blipFill rotWithShape="1">
          <a:blip r:embed="rId5"/>
          <a:srcRect l="8252" r="22647" b="3"/>
          <a:stretch/>
        </p:blipFill>
        <p:spPr>
          <a:xfrm>
            <a:off x="2443799" y="3437504"/>
            <a:ext cx="3151535" cy="3420496"/>
          </a:xfrm>
          <a:custGeom>
            <a:avLst/>
            <a:gdLst/>
            <a:ahLst/>
            <a:cxnLst/>
            <a:rect l="l" t="t" r="r" b="b"/>
            <a:pathLst>
              <a:path w="3151535" h="3420496">
                <a:moveTo>
                  <a:pt x="512005" y="0"/>
                </a:moveTo>
                <a:lnTo>
                  <a:pt x="3151535" y="0"/>
                </a:lnTo>
                <a:lnTo>
                  <a:pt x="2640616" y="3420496"/>
                </a:lnTo>
                <a:lnTo>
                  <a:pt x="0" y="3420496"/>
                </a:lnTo>
                <a:close/>
              </a:path>
            </a:pathLst>
          </a:custGeom>
        </p:spPr>
      </p:pic>
      <p:sp>
        <p:nvSpPr>
          <p:cNvPr id="2" name="Title 1">
            <a:extLst>
              <a:ext uri="{FF2B5EF4-FFF2-40B4-BE49-F238E27FC236}">
                <a16:creationId xmlns:a16="http://schemas.microsoft.com/office/drawing/2014/main" id="{151E375C-4B71-43CC-9B7D-818D88114291}"/>
              </a:ext>
            </a:extLst>
          </p:cNvPr>
          <p:cNvSpPr>
            <a:spLocks noGrp="1"/>
          </p:cNvSpPr>
          <p:nvPr>
            <p:ph type="title"/>
          </p:nvPr>
        </p:nvSpPr>
        <p:spPr>
          <a:xfrm>
            <a:off x="6169290" y="609600"/>
            <a:ext cx="3104711" cy="1320800"/>
          </a:xfrm>
        </p:spPr>
        <p:txBody>
          <a:bodyPr vert="horz" lIns="91440" tIns="45720" rIns="91440" bIns="45720" rtlCol="0" anchor="t">
            <a:normAutofit fontScale="90000"/>
          </a:bodyPr>
          <a:lstStyle/>
          <a:p>
            <a:r>
              <a:rPr lang="en-US" sz="3300"/>
              <a:t>College and Career Centers</a:t>
            </a:r>
          </a:p>
        </p:txBody>
      </p:sp>
      <p:sp>
        <p:nvSpPr>
          <p:cNvPr id="4" name="Text Placeholder 3">
            <a:extLst>
              <a:ext uri="{FF2B5EF4-FFF2-40B4-BE49-F238E27FC236}">
                <a16:creationId xmlns:a16="http://schemas.microsoft.com/office/drawing/2014/main" id="{FC08BAD7-3B61-4A72-A4D4-85CD9DA0D799}"/>
              </a:ext>
            </a:extLst>
          </p:cNvPr>
          <p:cNvSpPr>
            <a:spLocks noGrp="1"/>
          </p:cNvSpPr>
          <p:nvPr>
            <p:ph type="body" sz="half" idx="2"/>
          </p:nvPr>
        </p:nvSpPr>
        <p:spPr>
          <a:xfrm>
            <a:off x="5864276" y="2160589"/>
            <a:ext cx="3409726" cy="4195234"/>
          </a:xfrm>
        </p:spPr>
        <p:txBody>
          <a:bodyPr vert="horz" lIns="91440" tIns="45720" rIns="91440" bIns="45720" rtlCol="0">
            <a:normAutofit fontScale="92500" lnSpcReduction="10000"/>
          </a:bodyPr>
          <a:lstStyle/>
          <a:p>
            <a:pPr marL="400050" indent="-400050">
              <a:lnSpc>
                <a:spcPct val="90000"/>
              </a:lnSpc>
              <a:buFont typeface="Wingdings 3" charset="2"/>
              <a:buChar char=""/>
            </a:pPr>
            <a:r>
              <a:rPr lang="en-US"/>
              <a:t>Administration Building</a:t>
            </a:r>
          </a:p>
          <a:p>
            <a:pPr marL="800100" lvl="1" indent="-342900">
              <a:lnSpc>
                <a:spcPct val="90000"/>
              </a:lnSpc>
              <a:buFont typeface="Wingdings 3" charset="2"/>
              <a:buChar char=""/>
            </a:pPr>
            <a:r>
              <a:rPr lang="en-US"/>
              <a:t>College Swag</a:t>
            </a:r>
          </a:p>
          <a:p>
            <a:pPr marL="800100" lvl="1" indent="-342900">
              <a:lnSpc>
                <a:spcPct val="90000"/>
              </a:lnSpc>
              <a:buFont typeface="Wingdings 3" charset="2"/>
              <a:buChar char=""/>
            </a:pPr>
            <a:r>
              <a:rPr lang="en-US"/>
              <a:t>Admissions and Recruitment Materials</a:t>
            </a:r>
          </a:p>
          <a:p>
            <a:pPr marL="800100" lvl="1" indent="-342900">
              <a:lnSpc>
                <a:spcPct val="90000"/>
              </a:lnSpc>
              <a:buFont typeface="Wingdings 3" charset="2"/>
              <a:buChar char=""/>
            </a:pPr>
            <a:r>
              <a:rPr lang="en-US"/>
              <a:t>Armed Forces Info</a:t>
            </a:r>
          </a:p>
          <a:p>
            <a:pPr marL="800100" lvl="1" indent="-342900">
              <a:lnSpc>
                <a:spcPct val="90000"/>
              </a:lnSpc>
              <a:buFont typeface="Wingdings 3" charset="2"/>
              <a:buChar char=""/>
            </a:pPr>
            <a:r>
              <a:rPr lang="en-US"/>
              <a:t>Community College and Transfer Info</a:t>
            </a:r>
          </a:p>
          <a:p>
            <a:pPr marL="800100" lvl="1" indent="-342900">
              <a:lnSpc>
                <a:spcPct val="90000"/>
              </a:lnSpc>
              <a:buFont typeface="Wingdings 3" charset="2"/>
              <a:buChar char=""/>
            </a:pPr>
            <a:r>
              <a:rPr lang="en-US"/>
              <a:t>CTE and JTED Pamphlets</a:t>
            </a:r>
          </a:p>
          <a:p>
            <a:pPr marL="342900" indent="-342900">
              <a:lnSpc>
                <a:spcPct val="90000"/>
              </a:lnSpc>
              <a:buFont typeface="Wingdings 3" charset="2"/>
              <a:buChar char=""/>
            </a:pPr>
            <a:r>
              <a:rPr lang="en-US"/>
              <a:t>Room 125</a:t>
            </a:r>
          </a:p>
          <a:p>
            <a:pPr marL="800100" lvl="1" indent="-342900">
              <a:lnSpc>
                <a:spcPct val="90000"/>
              </a:lnSpc>
              <a:buFont typeface="Wingdings 3" charset="2"/>
              <a:buChar char=""/>
            </a:pPr>
            <a:r>
              <a:rPr lang="en-US"/>
              <a:t>Career Resources</a:t>
            </a:r>
          </a:p>
          <a:p>
            <a:pPr marL="800100" lvl="1" indent="-342900">
              <a:lnSpc>
                <a:spcPct val="90000"/>
              </a:lnSpc>
              <a:buFont typeface="Wingdings 3" charset="2"/>
              <a:buChar char=""/>
            </a:pPr>
            <a:r>
              <a:rPr lang="en-US"/>
              <a:t>Scholarship and FAFSA Info</a:t>
            </a:r>
          </a:p>
          <a:p>
            <a:pPr marL="800100" lvl="1" indent="-342900">
              <a:lnSpc>
                <a:spcPct val="90000"/>
              </a:lnSpc>
              <a:buFont typeface="Wingdings 3" charset="2"/>
              <a:buChar char=""/>
            </a:pPr>
            <a:r>
              <a:rPr lang="en-US"/>
              <a:t>Armed Forces Info</a:t>
            </a:r>
          </a:p>
          <a:p>
            <a:pPr marL="800100" lvl="1" indent="-342900">
              <a:lnSpc>
                <a:spcPct val="90000"/>
              </a:lnSpc>
              <a:buFont typeface="Wingdings 3" charset="2"/>
              <a:buChar char=""/>
            </a:pPr>
            <a:r>
              <a:rPr lang="en-US"/>
              <a:t>CTE and JTED Pamphlets</a:t>
            </a:r>
          </a:p>
          <a:p>
            <a:pPr marL="800100" lvl="1" indent="-342900">
              <a:lnSpc>
                <a:spcPct val="90000"/>
              </a:lnSpc>
              <a:buFont typeface="Wingdings 3" charset="2"/>
              <a:buChar char=""/>
            </a:pPr>
            <a:r>
              <a:rPr lang="en-US"/>
              <a:t>Laptops for Workshops</a:t>
            </a:r>
          </a:p>
        </p:txBody>
      </p:sp>
    </p:spTree>
    <p:extLst>
      <p:ext uri="{BB962C8B-B14F-4D97-AF65-F5344CB8AC3E}">
        <p14:creationId xmlns:p14="http://schemas.microsoft.com/office/powerpoint/2010/main" val="39817549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udents in class">
            <a:extLst>
              <a:ext uri="{FF2B5EF4-FFF2-40B4-BE49-F238E27FC236}">
                <a16:creationId xmlns:a16="http://schemas.microsoft.com/office/drawing/2014/main" id="{71D8496E-FB0A-A011-6403-479081C4B6F6}"/>
              </a:ext>
            </a:extLst>
          </p:cNvPr>
          <p:cNvPicPr>
            <a:picLocks noChangeAspect="1"/>
          </p:cNvPicPr>
          <p:nvPr/>
        </p:nvPicPr>
        <p:blipFill rotWithShape="1">
          <a:blip r:embed="rId2"/>
          <a:srcRect l="19466" r="47" b="2"/>
          <a:stretch/>
        </p:blipFill>
        <p:spPr>
          <a:xfrm>
            <a:off x="228599" y="237744"/>
            <a:ext cx="7696201" cy="6382512"/>
          </a:xfrm>
          <a:prstGeom prst="rect">
            <a:avLst/>
          </a:prstGeom>
          <a:noFill/>
          <a:ln>
            <a:noFill/>
          </a:ln>
        </p:spPr>
      </p:pic>
      <p:sp>
        <p:nvSpPr>
          <p:cNvPr id="19" name="Title 2">
            <a:extLst>
              <a:ext uri="{FF2B5EF4-FFF2-40B4-BE49-F238E27FC236}">
                <a16:creationId xmlns:a16="http://schemas.microsoft.com/office/drawing/2014/main" id="{15AA8A5B-569F-200A-AB99-43ADF6AFF36F}"/>
              </a:ext>
            </a:extLst>
          </p:cNvPr>
          <p:cNvSpPr>
            <a:spLocks noGrp="1"/>
          </p:cNvSpPr>
          <p:nvPr>
            <p:ph type="title"/>
          </p:nvPr>
        </p:nvSpPr>
        <p:spPr>
          <a:xfrm>
            <a:off x="8477250" y="104559"/>
            <a:ext cx="3144774" cy="1645920"/>
          </a:xfrm>
        </p:spPr>
        <p:txBody>
          <a:bodyPr/>
          <a:lstStyle/>
          <a:p>
            <a:r>
              <a:rPr lang="en-US"/>
              <a:t>College and Career Interns</a:t>
            </a:r>
          </a:p>
        </p:txBody>
      </p:sp>
      <p:sp>
        <p:nvSpPr>
          <p:cNvPr id="20" name="Text Placeholder 3">
            <a:extLst>
              <a:ext uri="{FF2B5EF4-FFF2-40B4-BE49-F238E27FC236}">
                <a16:creationId xmlns:a16="http://schemas.microsoft.com/office/drawing/2014/main" id="{AD249116-7665-EFDF-FDBE-612661E82D65}"/>
              </a:ext>
            </a:extLst>
          </p:cNvPr>
          <p:cNvSpPr>
            <a:spLocks noGrp="1"/>
          </p:cNvSpPr>
          <p:nvPr>
            <p:ph type="body" sz="half" idx="2"/>
          </p:nvPr>
        </p:nvSpPr>
        <p:spPr>
          <a:xfrm>
            <a:off x="8477250" y="1750479"/>
            <a:ext cx="3144774" cy="3944642"/>
          </a:xfrm>
        </p:spPr>
        <p:txBody>
          <a:bodyPr>
            <a:normAutofit fontScale="77500" lnSpcReduction="20000"/>
          </a:bodyPr>
          <a:lstStyle/>
          <a:p>
            <a:pPr marL="285750" indent="-285750">
              <a:buFont typeface="Arial" panose="020B0604020202020204" pitchFamily="34" charset="0"/>
              <a:buChar char="•"/>
            </a:pPr>
            <a:r>
              <a:rPr lang="en-US" sz="1800" b="1"/>
              <a:t>AmeriCorps Interns – A Major National Non-Profit</a:t>
            </a:r>
          </a:p>
          <a:p>
            <a:pPr marL="285750" indent="-285750">
              <a:buFont typeface="Arial" panose="020B0604020202020204" pitchFamily="34" charset="0"/>
              <a:buChar char="•"/>
            </a:pPr>
            <a:r>
              <a:rPr lang="en-US" sz="1800" b="1"/>
              <a:t>Peer College Coach: Hayleigh Edmonds, Sabino Senior</a:t>
            </a:r>
          </a:p>
          <a:p>
            <a:pPr marL="285750" indent="-285750">
              <a:buFont typeface="Arial" panose="020B0604020202020204" pitchFamily="34" charset="0"/>
              <a:buChar char="•"/>
            </a:pPr>
            <a:r>
              <a:rPr lang="en-US" sz="1800" b="1"/>
              <a:t>Next Steps Advisor: Alyssa Ortega, </a:t>
            </a:r>
            <a:r>
              <a:rPr lang="en-US" sz="1800" b="1" err="1"/>
              <a:t>UofA</a:t>
            </a:r>
            <a:r>
              <a:rPr lang="en-US" sz="1800" b="1"/>
              <a:t> Sophomore</a:t>
            </a:r>
          </a:p>
          <a:p>
            <a:pPr marL="285750" indent="-285750">
              <a:buFont typeface="Arial" panose="020B0604020202020204" pitchFamily="34" charset="0"/>
              <a:buChar char="•"/>
            </a:pPr>
            <a:r>
              <a:rPr lang="en-US" sz="1800" b="1"/>
              <a:t>Sign up links are emailed and teachers have sign up QR codes</a:t>
            </a:r>
          </a:p>
        </p:txBody>
      </p:sp>
    </p:spTree>
    <p:extLst>
      <p:ext uri="{BB962C8B-B14F-4D97-AF65-F5344CB8AC3E}">
        <p14:creationId xmlns:p14="http://schemas.microsoft.com/office/powerpoint/2010/main" val="33483783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14DCD0-54A1-0538-72E0-C68AE2ECE880}"/>
              </a:ext>
            </a:extLst>
          </p:cNvPr>
          <p:cNvSpPr>
            <a:spLocks noGrp="1"/>
          </p:cNvSpPr>
          <p:nvPr>
            <p:ph type="title"/>
          </p:nvPr>
        </p:nvSpPr>
        <p:spPr/>
        <p:txBody>
          <a:bodyPr/>
          <a:lstStyle/>
          <a:p>
            <a:r>
              <a:rPr lang="en-US"/>
              <a:t>What We Do</a:t>
            </a:r>
          </a:p>
        </p:txBody>
      </p:sp>
      <p:sp>
        <p:nvSpPr>
          <p:cNvPr id="6" name="Content Placeholder 5">
            <a:extLst>
              <a:ext uri="{FF2B5EF4-FFF2-40B4-BE49-F238E27FC236}">
                <a16:creationId xmlns:a16="http://schemas.microsoft.com/office/drawing/2014/main" id="{DCA1B046-A11D-36D5-C5E0-326D35BDD0C3}"/>
              </a:ext>
            </a:extLst>
          </p:cNvPr>
          <p:cNvSpPr>
            <a:spLocks noGrp="1"/>
          </p:cNvSpPr>
          <p:nvPr>
            <p:ph idx="1"/>
          </p:nvPr>
        </p:nvSpPr>
        <p:spPr>
          <a:xfrm>
            <a:off x="1920240" y="2312276"/>
            <a:ext cx="8770571" cy="4076806"/>
          </a:xfrm>
        </p:spPr>
        <p:txBody>
          <a:bodyPr vert="horz" lIns="109728" tIns="109728" rIns="109728" bIns="91440" rtlCol="0" anchor="t">
            <a:normAutofit/>
          </a:bodyPr>
          <a:lstStyle/>
          <a:p>
            <a:pPr marL="285750" indent="-285750">
              <a:buFont typeface="Arial"/>
              <a:buChar char="•"/>
            </a:pPr>
            <a:r>
              <a:rPr lang="en-US" sz="1200" i="1">
                <a:ea typeface="+mn-lt"/>
                <a:cs typeface="+mn-lt"/>
              </a:rPr>
              <a:t>I text (texting is more productive than letters or emails or even phone calls) parents to meet with teachers, student and Counselors (Academic and Mental Health) and Admin as needed. </a:t>
            </a:r>
            <a:endParaRPr lang="en-US"/>
          </a:p>
          <a:p>
            <a:pPr marL="285750" indent="-285750">
              <a:buFont typeface="Arial"/>
              <a:buChar char="•"/>
            </a:pPr>
            <a:r>
              <a:rPr lang="en-US" sz="1200" i="1">
                <a:ea typeface="+mn-lt"/>
                <a:cs typeface="+mn-lt"/>
              </a:rPr>
              <a:t>Collaborate with Drop Out Prevention</a:t>
            </a:r>
            <a:endParaRPr lang="en-US"/>
          </a:p>
          <a:p>
            <a:pPr marL="285750" indent="-285750">
              <a:buFont typeface="Arial"/>
              <a:buChar char="•"/>
            </a:pPr>
            <a:r>
              <a:rPr lang="en-US" sz="1200" i="1">
                <a:ea typeface="+mn-lt"/>
                <a:cs typeface="+mn-lt"/>
              </a:rPr>
              <a:t>Collaborate with African American Student Supports</a:t>
            </a:r>
            <a:endParaRPr lang="en-US"/>
          </a:p>
          <a:p>
            <a:pPr marL="285750" indent="-285750">
              <a:buFont typeface="Arial"/>
              <a:buChar char="•"/>
            </a:pPr>
            <a:r>
              <a:rPr lang="en-US" sz="1200" i="1">
                <a:ea typeface="+mn-lt"/>
                <a:cs typeface="+mn-lt"/>
              </a:rPr>
              <a:t>Use CICO and PBIS Rewards to motivate students</a:t>
            </a:r>
            <a:endParaRPr lang="en-US"/>
          </a:p>
          <a:p>
            <a:pPr marL="285750" indent="-285750">
              <a:buFont typeface="Arial"/>
              <a:buChar char="•"/>
            </a:pPr>
            <a:r>
              <a:rPr lang="en-US" sz="1200" i="1">
                <a:ea typeface="+mn-lt"/>
                <a:cs typeface="+mn-lt"/>
              </a:rPr>
              <a:t>As needed: Cover ISI, substitute and as requested</a:t>
            </a:r>
            <a:endParaRPr lang="en-US"/>
          </a:p>
          <a:p>
            <a:pPr marL="285750" indent="-285750">
              <a:buFont typeface="Arial"/>
              <a:buChar char="•"/>
            </a:pPr>
            <a:r>
              <a:rPr lang="en-US" sz="1200" i="1">
                <a:ea typeface="+mn-lt"/>
                <a:cs typeface="+mn-lt"/>
              </a:rPr>
              <a:t>Staff the PBIS store—PBIS improves school climate which reduces absences</a:t>
            </a:r>
            <a:endParaRPr lang="en-US"/>
          </a:p>
          <a:p>
            <a:endParaRPr lang="en-US">
              <a:ea typeface="Meiryo"/>
            </a:endParaRPr>
          </a:p>
        </p:txBody>
      </p:sp>
    </p:spTree>
    <p:extLst>
      <p:ext uri="{BB962C8B-B14F-4D97-AF65-F5344CB8AC3E}">
        <p14:creationId xmlns:p14="http://schemas.microsoft.com/office/powerpoint/2010/main" val="1378412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light bulb with business icons">
            <a:extLst>
              <a:ext uri="{FF2B5EF4-FFF2-40B4-BE49-F238E27FC236}">
                <a16:creationId xmlns:a16="http://schemas.microsoft.com/office/drawing/2014/main" id="{29C5058C-3C76-EF9A-E64A-278CA48B2BCD}"/>
              </a:ext>
            </a:extLst>
          </p:cNvPr>
          <p:cNvPicPr>
            <a:picLocks noChangeAspect="1"/>
          </p:cNvPicPr>
          <p:nvPr/>
        </p:nvPicPr>
        <p:blipFill rotWithShape="1">
          <a:blip r:embed="rId2"/>
          <a:srcRect l="5160" r="16426" b="1"/>
          <a:stretch/>
        </p:blipFill>
        <p:spPr>
          <a:xfrm>
            <a:off x="4487333" y="10"/>
            <a:ext cx="7704667" cy="6877868"/>
          </a:xfrm>
          <a:custGeom>
            <a:avLst/>
            <a:gdLst/>
            <a:ahLst/>
            <a:cxnLst/>
            <a:rect l="l" t="t" r="r" b="b"/>
            <a:pathLst>
              <a:path w="7704667" h="6877878">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p:spPr>
      </p:pic>
      <p:sp>
        <p:nvSpPr>
          <p:cNvPr id="2" name="Title 1"/>
          <p:cNvSpPr>
            <a:spLocks noGrp="1"/>
          </p:cNvSpPr>
          <p:nvPr>
            <p:ph type="ctrTitle"/>
          </p:nvPr>
        </p:nvSpPr>
        <p:spPr>
          <a:xfrm>
            <a:off x="1180531" y="1346268"/>
            <a:ext cx="5274860" cy="3066706"/>
          </a:xfrm>
        </p:spPr>
        <p:txBody>
          <a:bodyPr anchor="b">
            <a:normAutofit/>
          </a:bodyPr>
          <a:lstStyle/>
          <a:p>
            <a:pPr>
              <a:lnSpc>
                <a:spcPct val="110000"/>
              </a:lnSpc>
            </a:pPr>
            <a:r>
              <a:rPr lang="en-US" sz="4200"/>
              <a:t>Thank You for Attending!!</a:t>
            </a:r>
          </a:p>
        </p:txBody>
      </p:sp>
    </p:spTree>
    <p:extLst>
      <p:ext uri="{BB962C8B-B14F-4D97-AF65-F5344CB8AC3E}">
        <p14:creationId xmlns:p14="http://schemas.microsoft.com/office/powerpoint/2010/main" val="1241451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14DCD0-54A1-0538-72E0-C68AE2ECE880}"/>
              </a:ext>
            </a:extLst>
          </p:cNvPr>
          <p:cNvSpPr>
            <a:spLocks noGrp="1"/>
          </p:cNvSpPr>
          <p:nvPr>
            <p:ph type="title"/>
          </p:nvPr>
        </p:nvSpPr>
        <p:spPr/>
        <p:txBody>
          <a:bodyPr>
            <a:normAutofit fontScale="90000"/>
          </a:bodyPr>
          <a:lstStyle/>
          <a:p>
            <a:r>
              <a:rPr lang="en-US"/>
              <a:t>MTSS-Multi-Tiered System of Supports</a:t>
            </a:r>
          </a:p>
        </p:txBody>
      </p:sp>
      <p:sp>
        <p:nvSpPr>
          <p:cNvPr id="6" name="Content Placeholder 5">
            <a:extLst>
              <a:ext uri="{FF2B5EF4-FFF2-40B4-BE49-F238E27FC236}">
                <a16:creationId xmlns:a16="http://schemas.microsoft.com/office/drawing/2014/main" id="{DCA1B046-A11D-36D5-C5E0-326D35BDD0C3}"/>
              </a:ext>
            </a:extLst>
          </p:cNvPr>
          <p:cNvSpPr>
            <a:spLocks noGrp="1"/>
          </p:cNvSpPr>
          <p:nvPr>
            <p:ph idx="1"/>
          </p:nvPr>
        </p:nvSpPr>
        <p:spPr>
          <a:xfrm>
            <a:off x="1920240" y="2312276"/>
            <a:ext cx="8770571" cy="4032503"/>
          </a:xfrm>
        </p:spPr>
        <p:txBody>
          <a:bodyPr vert="horz" lIns="109728" tIns="109728" rIns="109728" bIns="91440" rtlCol="0" anchor="t">
            <a:normAutofit fontScale="85000" lnSpcReduction="10000"/>
          </a:bodyPr>
          <a:lstStyle/>
          <a:p>
            <a:pPr marL="285750" indent="-285750">
              <a:buFont typeface="Arial" panose="020B0604020202020204" pitchFamily="34" charset="0"/>
              <a:buChar char="•"/>
            </a:pPr>
            <a:r>
              <a:rPr lang="en-US">
                <a:ea typeface="Meiryo"/>
              </a:rPr>
              <a:t>Sabino historically is an "A" school. It is an open enrollment school with 75% of students traveling to us, we also have many (70%) students with less than proficient skills—skills that must be raised. </a:t>
            </a:r>
            <a:endParaRPr lang="en-US"/>
          </a:p>
          <a:p>
            <a:pPr marL="285750" indent="-285750">
              <a:buFont typeface="Arial" panose="020B0604020202020204" pitchFamily="34" charset="0"/>
              <a:buChar char="•"/>
            </a:pPr>
            <a:r>
              <a:rPr lang="en-US"/>
              <a:t>The need for Counseling-MTSS services is essential and urgent</a:t>
            </a:r>
            <a:endParaRPr lang="en-US">
              <a:ea typeface="Meiryo"/>
            </a:endParaRPr>
          </a:p>
          <a:p>
            <a:pPr marL="285750" indent="-285750">
              <a:buFont typeface="Arial" panose="020B0604020202020204" pitchFamily="34" charset="0"/>
              <a:buChar char="•"/>
            </a:pPr>
            <a:r>
              <a:rPr lang="en-US"/>
              <a:t>MTSS Tiers are based on having 0, 1, or more F Grades (2 or more Fs in a grading period) and or 30% or more absences. </a:t>
            </a:r>
            <a:endParaRPr lang="en-US">
              <a:ea typeface="Meiryo"/>
            </a:endParaRPr>
          </a:p>
          <a:p>
            <a:pPr marL="285750" indent="-285750">
              <a:buFont typeface="Arial" panose="020B0604020202020204" pitchFamily="34" charset="0"/>
              <a:buChar char="•"/>
            </a:pPr>
            <a:r>
              <a:rPr lang="en-US"/>
              <a:t>This last grading period we had approximately 75 students meeting Tier 3 Grades criteria and 10 students meeting absences criteria. </a:t>
            </a:r>
            <a:endParaRPr lang="en-US">
              <a:ea typeface="Meiryo"/>
            </a:endParaRPr>
          </a:p>
          <a:p>
            <a:pPr marL="285750" lvl="1" indent="-285750">
              <a:buFont typeface="Arial" panose="020B0604020202020204" pitchFamily="34" charset="0"/>
              <a:buChar char="•"/>
            </a:pPr>
            <a:r>
              <a:rPr lang="en-US"/>
              <a:t>Note: 9th Graders comprise about 35% of the students in Tier 3—those with 2 or more Fs. Seniors and Juniors tend to have more absences. </a:t>
            </a:r>
            <a:endParaRPr lang="en-US">
              <a:ea typeface="Meiryo"/>
            </a:endParaRPr>
          </a:p>
        </p:txBody>
      </p:sp>
    </p:spTree>
    <p:extLst>
      <p:ext uri="{BB962C8B-B14F-4D97-AF65-F5344CB8AC3E}">
        <p14:creationId xmlns:p14="http://schemas.microsoft.com/office/powerpoint/2010/main" val="2211176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14DCD0-54A1-0538-72E0-C68AE2ECE880}"/>
              </a:ext>
            </a:extLst>
          </p:cNvPr>
          <p:cNvSpPr>
            <a:spLocks noGrp="1"/>
          </p:cNvSpPr>
          <p:nvPr>
            <p:ph type="title"/>
          </p:nvPr>
        </p:nvSpPr>
        <p:spPr/>
        <p:txBody>
          <a:bodyPr/>
          <a:lstStyle/>
          <a:p>
            <a:r>
              <a:rPr lang="en-US"/>
              <a:t>How We Do It</a:t>
            </a:r>
          </a:p>
        </p:txBody>
      </p:sp>
      <p:sp>
        <p:nvSpPr>
          <p:cNvPr id="6" name="Content Placeholder 5">
            <a:extLst>
              <a:ext uri="{FF2B5EF4-FFF2-40B4-BE49-F238E27FC236}">
                <a16:creationId xmlns:a16="http://schemas.microsoft.com/office/drawing/2014/main" id="{DCA1B046-A11D-36D5-C5E0-326D35BDD0C3}"/>
              </a:ext>
            </a:extLst>
          </p:cNvPr>
          <p:cNvSpPr>
            <a:spLocks noGrp="1"/>
          </p:cNvSpPr>
          <p:nvPr>
            <p:ph idx="1"/>
          </p:nvPr>
        </p:nvSpPr>
        <p:spPr>
          <a:xfrm>
            <a:off x="1920240" y="2312276"/>
            <a:ext cx="9488268" cy="4298317"/>
          </a:xfrm>
        </p:spPr>
        <p:txBody>
          <a:bodyPr vert="horz" lIns="109728" tIns="109728" rIns="109728" bIns="91440" rtlCol="0" anchor="t">
            <a:normAutofit/>
          </a:bodyPr>
          <a:lstStyle/>
          <a:p>
            <a:pPr marL="285750" indent="-285750">
              <a:buFont typeface="Arial"/>
              <a:buChar char="•"/>
            </a:pPr>
            <a:r>
              <a:rPr lang="en-US" sz="1200" i="1">
                <a:ea typeface="+mn-lt"/>
                <a:cs typeface="+mn-lt"/>
              </a:rPr>
              <a:t>2 parent meetings each day on Tue and Thurs and others as needed through the week</a:t>
            </a:r>
            <a:endParaRPr lang="en-US"/>
          </a:p>
          <a:p>
            <a:pPr marL="285750" indent="-285750">
              <a:buFont typeface="Arial"/>
              <a:buChar char="•"/>
            </a:pPr>
            <a:r>
              <a:rPr lang="en-US" sz="1200" i="1">
                <a:ea typeface="+mn-lt"/>
                <a:cs typeface="+mn-lt"/>
              </a:rPr>
              <a:t>Devise a plan for teachers to implement</a:t>
            </a:r>
            <a:endParaRPr lang="en-US"/>
          </a:p>
          <a:p>
            <a:pPr marL="285750" indent="-285750">
              <a:buFont typeface="Arial"/>
              <a:buChar char="•"/>
            </a:pPr>
            <a:r>
              <a:rPr lang="en-US" sz="1200" i="1">
                <a:ea typeface="+mn-lt"/>
                <a:cs typeface="+mn-lt"/>
              </a:rPr>
              <a:t>Teach students to ask for help at Conference and to use better Time Management</a:t>
            </a:r>
            <a:endParaRPr lang="en-US"/>
          </a:p>
          <a:p>
            <a:pPr marL="285750" indent="-285750">
              <a:buFont typeface="Arial"/>
              <a:buChar char="•"/>
            </a:pPr>
            <a:r>
              <a:rPr lang="en-US" sz="1200" i="1">
                <a:ea typeface="+mn-lt"/>
                <a:cs typeface="+mn-lt"/>
              </a:rPr>
              <a:t>Encourage teachers to report issues earlier</a:t>
            </a:r>
            <a:endParaRPr lang="en-US"/>
          </a:p>
          <a:p>
            <a:pPr marL="285750" indent="-285750">
              <a:buFont typeface="Arial"/>
              <a:buChar char="•"/>
            </a:pPr>
            <a:r>
              <a:rPr lang="en-US" sz="1200" i="1">
                <a:ea typeface="+mn-lt"/>
                <a:cs typeface="+mn-lt"/>
              </a:rPr>
              <a:t>Organize Targeted Learning program for ACT and Benchmark </a:t>
            </a:r>
            <a:endParaRPr lang="en-US">
              <a:ea typeface="+mn-lt"/>
              <a:cs typeface="+mn-lt"/>
            </a:endParaRPr>
          </a:p>
          <a:p>
            <a:pPr marL="285750" indent="-285750">
              <a:buFont typeface="Arial"/>
              <a:buChar char="•"/>
            </a:pPr>
            <a:r>
              <a:rPr lang="en-US" sz="1200" i="1">
                <a:ea typeface="+mn-lt"/>
                <a:cs typeface="+mn-lt"/>
              </a:rPr>
              <a:t>Collaborate with CSP to coach teachers–for example: </a:t>
            </a:r>
            <a:endParaRPr lang="en-US">
              <a:ea typeface="Meiryo"/>
            </a:endParaRPr>
          </a:p>
          <a:p>
            <a:pPr marL="285750" lvl="1" indent="-285750">
              <a:buFont typeface="Arial"/>
              <a:buChar char="•"/>
            </a:pPr>
            <a:r>
              <a:rPr lang="en-US" sz="1200" i="1">
                <a:ea typeface="+mn-lt"/>
                <a:cs typeface="+mn-lt"/>
              </a:rPr>
              <a:t> Students should  take Benchmark testing seriously. If students at the cusp of Proficient get even 2 more questions correct, we see improvement in school ranking or “Grade”.  </a:t>
            </a:r>
            <a:endParaRPr lang="en-US" sz="1200" i="1">
              <a:ea typeface="Meiryo"/>
            </a:endParaRPr>
          </a:p>
          <a:p>
            <a:pPr marL="285750" lvl="1" indent="-285750">
              <a:buFont typeface="Arial"/>
              <a:buChar char="•"/>
            </a:pPr>
            <a:r>
              <a:rPr lang="en-US" sz="1200" i="1">
                <a:ea typeface="+mn-lt"/>
                <a:cs typeface="+mn-lt"/>
              </a:rPr>
              <a:t>Benchmark data for incoming students can help with curriculum planning and placement.  incoming students can help with curriculum planning and placement.  </a:t>
            </a:r>
            <a:endParaRPr lang="en-US" sz="1200" i="1">
              <a:ea typeface="Meiryo"/>
            </a:endParaRPr>
          </a:p>
          <a:p>
            <a:pPr marL="285750" lvl="1" indent="-285750">
              <a:buFont typeface="Arial"/>
              <a:buChar char="•"/>
            </a:pPr>
            <a:r>
              <a:rPr lang="en-US" sz="1200" i="1">
                <a:ea typeface="+mn-lt"/>
                <a:cs typeface="+mn-lt"/>
              </a:rPr>
              <a:t>Increase the use of IXL and  develop other programs such as promoting Paper (a live online tutoring program).</a:t>
            </a:r>
            <a:endParaRPr lang="en-US" sz="1200" i="1">
              <a:ea typeface="Meiryo"/>
            </a:endParaRPr>
          </a:p>
          <a:p>
            <a:endParaRPr lang="en-US">
              <a:ea typeface="Meiryo"/>
            </a:endParaRPr>
          </a:p>
        </p:txBody>
      </p:sp>
    </p:spTree>
    <p:extLst>
      <p:ext uri="{BB962C8B-B14F-4D97-AF65-F5344CB8AC3E}">
        <p14:creationId xmlns:p14="http://schemas.microsoft.com/office/powerpoint/2010/main" val="2078863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14DCD0-54A1-0538-72E0-C68AE2ECE880}"/>
              </a:ext>
            </a:extLst>
          </p:cNvPr>
          <p:cNvSpPr>
            <a:spLocks noGrp="1"/>
          </p:cNvSpPr>
          <p:nvPr>
            <p:ph type="title"/>
          </p:nvPr>
        </p:nvSpPr>
        <p:spPr/>
        <p:txBody>
          <a:bodyPr>
            <a:normAutofit fontScale="90000"/>
          </a:bodyPr>
          <a:lstStyle/>
          <a:p>
            <a:r>
              <a:rPr lang="en-US"/>
              <a:t>Outcomes (typical month MTSS activity)</a:t>
            </a:r>
          </a:p>
        </p:txBody>
      </p:sp>
      <p:graphicFrame>
        <p:nvGraphicFramePr>
          <p:cNvPr id="9" name="Content Placeholder 8">
            <a:extLst>
              <a:ext uri="{FF2B5EF4-FFF2-40B4-BE49-F238E27FC236}">
                <a16:creationId xmlns:a16="http://schemas.microsoft.com/office/drawing/2014/main" id="{5E13DC2F-5703-693E-7A2E-60BD0D02E331}"/>
              </a:ext>
            </a:extLst>
          </p:cNvPr>
          <p:cNvGraphicFramePr>
            <a:graphicFrameLocks noGrp="1"/>
          </p:cNvGraphicFramePr>
          <p:nvPr>
            <p:ph idx="1"/>
            <p:extLst>
              <p:ext uri="{D42A27DB-BD31-4B8C-83A1-F6EECF244321}">
                <p14:modId xmlns:p14="http://schemas.microsoft.com/office/powerpoint/2010/main" val="4163000428"/>
              </p:ext>
            </p:extLst>
          </p:nvPr>
        </p:nvGraphicFramePr>
        <p:xfrm>
          <a:off x="1920875" y="2312988"/>
          <a:ext cx="4707989" cy="4082049"/>
        </p:xfrm>
        <a:graphic>
          <a:graphicData uri="http://schemas.openxmlformats.org/drawingml/2006/table">
            <a:tbl>
              <a:tblPr firstRow="1" bandRow="1">
                <a:tableStyleId>{5C22544A-7EE6-4342-B048-85BDC9FD1C3A}</a:tableStyleId>
              </a:tblPr>
              <a:tblGrid>
                <a:gridCol w="1899899">
                  <a:extLst>
                    <a:ext uri="{9D8B030D-6E8A-4147-A177-3AD203B41FA5}">
                      <a16:colId xmlns:a16="http://schemas.microsoft.com/office/drawing/2014/main" val="1679133924"/>
                    </a:ext>
                  </a:extLst>
                </a:gridCol>
                <a:gridCol w="2808090">
                  <a:extLst>
                    <a:ext uri="{9D8B030D-6E8A-4147-A177-3AD203B41FA5}">
                      <a16:colId xmlns:a16="http://schemas.microsoft.com/office/drawing/2014/main" val="4132732302"/>
                    </a:ext>
                  </a:extLst>
                </a:gridCol>
              </a:tblGrid>
              <a:tr h="258667">
                <a:tc>
                  <a:txBody>
                    <a:bodyPr/>
                    <a:lstStyle/>
                    <a:p>
                      <a:pPr algn="l" fontAlgn="b"/>
                      <a:r>
                        <a:rPr lang="en-US" sz="1200" b="0" i="0" u="none" strike="noStrike">
                          <a:solidFill>
                            <a:srgbClr val="000000"/>
                          </a:solidFill>
                          <a:effectLst/>
                          <a:latin typeface="Calibri"/>
                        </a:rPr>
                        <a:t>MTSS Observations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a:rPr>
                        <a:t>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1101981"/>
                  </a:ext>
                </a:extLst>
              </a:tr>
              <a:tr h="283302">
                <a:tc>
                  <a:txBody>
                    <a:bodyPr/>
                    <a:lstStyle/>
                    <a:p>
                      <a:pPr algn="l" fontAlgn="b"/>
                      <a:r>
                        <a:rPr lang="en-US" sz="1200" b="0" i="0" u="none" strike="noStrike">
                          <a:solidFill>
                            <a:srgbClr val="242424"/>
                          </a:solidFill>
                          <a:effectLst/>
                          <a:latin typeface="Segoe UI"/>
                        </a:rPr>
                        <a:t>Common Observation Types </a:t>
                      </a:r>
                      <a:endParaRPr lang="en-US" sz="1200" b="0" i="0" u="none" strike="noStrike">
                        <a:solidFill>
                          <a:srgbClr val="242424"/>
                        </a:solidFill>
                        <a:effectLst/>
                        <a:latin typeface="Segoe UI" panose="020B0502040204020203"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Calibri"/>
                        </a:rPr>
                        <a:t>Counseling, Absences, Academic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2419608"/>
                  </a:ext>
                </a:extLst>
              </a:tr>
              <a:tr h="283302">
                <a:tc>
                  <a:txBody>
                    <a:bodyPr/>
                    <a:lstStyle/>
                    <a:p>
                      <a:pPr algn="l" fontAlgn="b"/>
                      <a:r>
                        <a:rPr lang="en-US" sz="1200" b="0" i="0" u="none" strike="noStrike">
                          <a:solidFill>
                            <a:srgbClr val="242424"/>
                          </a:solidFill>
                          <a:effectLst/>
                          <a:latin typeface="Segoe UI"/>
                        </a:rPr>
                        <a:t> Requests for Support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1778138"/>
                  </a:ext>
                </a:extLst>
              </a:tr>
              <a:tr h="283302">
                <a:tc>
                  <a:txBody>
                    <a:bodyPr/>
                    <a:lstStyle/>
                    <a:p>
                      <a:pPr algn="l" fontAlgn="b"/>
                      <a:r>
                        <a:rPr lang="en-US" sz="1200" b="0" i="0" u="none" strike="noStrike">
                          <a:solidFill>
                            <a:srgbClr val="242424"/>
                          </a:solidFill>
                          <a:effectLst/>
                          <a:latin typeface="Segoe UI"/>
                        </a:rPr>
                        <a:t>Count of new Minor Incidents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1752437"/>
                  </a:ext>
                </a:extLst>
              </a:tr>
              <a:tr h="578921">
                <a:tc>
                  <a:txBody>
                    <a:bodyPr/>
                    <a:lstStyle/>
                    <a:p>
                      <a:pPr algn="l" fontAlgn="b"/>
                      <a:r>
                        <a:rPr lang="en-US" sz="1200" b="0" i="0" u="none" strike="noStrike">
                          <a:solidFill>
                            <a:srgbClr val="242424"/>
                          </a:solidFill>
                          <a:effectLst/>
                          <a:latin typeface="Segoe UI"/>
                        </a:rPr>
                        <a:t>New MTSS Academic Support Plans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a:rPr>
                        <a:t>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1587528"/>
                  </a:ext>
                </a:extLst>
              </a:tr>
              <a:tr h="283302">
                <a:tc>
                  <a:txBody>
                    <a:bodyPr/>
                    <a:lstStyle/>
                    <a:p>
                      <a:pPr algn="l" fontAlgn="ctr"/>
                      <a:r>
                        <a:rPr lang="en-US" sz="1200" b="0" i="0" u="none" strike="noStrike">
                          <a:solidFill>
                            <a:srgbClr val="242424"/>
                          </a:solidFill>
                          <a:effectLst/>
                          <a:latin typeface="Segoe UI"/>
                        </a:rPr>
                        <a:t>MTSS meetings conducted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8880012"/>
                  </a:ext>
                </a:extLst>
              </a:tr>
              <a:tr h="258667">
                <a:tc>
                  <a:txBody>
                    <a:bodyPr/>
                    <a:lstStyle/>
                    <a:p>
                      <a:pPr algn="l" fontAlgn="b"/>
                      <a:r>
                        <a:rPr lang="en-US" sz="1200" b="0" i="0" u="none" strike="noStrike">
                          <a:solidFill>
                            <a:srgbClr val="000000"/>
                          </a:solidFill>
                          <a:effectLst/>
                          <a:latin typeface="Calibri"/>
                        </a:rPr>
                        <a:t>Plans for Success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7114412"/>
                  </a:ext>
                </a:extLst>
              </a:tr>
              <a:tr h="258667">
                <a:tc>
                  <a:txBody>
                    <a:bodyPr/>
                    <a:lstStyle/>
                    <a:p>
                      <a:pPr algn="l" fontAlgn="b"/>
                      <a:r>
                        <a:rPr lang="en-US" sz="1200" b="0" i="0" u="none" strike="noStrike">
                          <a:solidFill>
                            <a:srgbClr val="000000"/>
                          </a:solidFill>
                          <a:effectLst/>
                          <a:latin typeface="Calibri"/>
                        </a:rPr>
                        <a:t>Lunch Detention/Behavior support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6552383"/>
                  </a:ext>
                </a:extLst>
              </a:tr>
              <a:tr h="258667">
                <a:tc>
                  <a:txBody>
                    <a:bodyPr/>
                    <a:lstStyle/>
                    <a:p>
                      <a:pPr algn="l" fontAlgn="b"/>
                      <a:r>
                        <a:rPr lang="en-US" sz="1200" b="0" i="0" u="none" strike="noStrike">
                          <a:solidFill>
                            <a:srgbClr val="000000"/>
                          </a:solidFill>
                          <a:effectLst/>
                          <a:latin typeface="Calibri"/>
                        </a:rPr>
                        <a:t>PBIS Store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1584906"/>
                  </a:ext>
                </a:extLst>
              </a:tr>
              <a:tr h="258667">
                <a:tc>
                  <a:txBody>
                    <a:bodyPr/>
                    <a:lstStyle/>
                    <a:p>
                      <a:pPr algn="l" fontAlgn="b"/>
                      <a:r>
                        <a:rPr lang="en-US" sz="1200" b="0" i="0" u="none" strike="noStrike">
                          <a:solidFill>
                            <a:srgbClr val="000000"/>
                          </a:solidFill>
                          <a:effectLst/>
                          <a:latin typeface="Calibri"/>
                        </a:rPr>
                        <a:t>Parent Meetings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1691995"/>
                  </a:ext>
                </a:extLst>
              </a:tr>
              <a:tr h="258667">
                <a:tc>
                  <a:txBody>
                    <a:bodyPr/>
                    <a:lstStyle/>
                    <a:p>
                      <a:pPr algn="l" fontAlgn="b"/>
                      <a:r>
                        <a:rPr lang="en-US" sz="1200" b="0" i="0" u="none" strike="noStrike">
                          <a:solidFill>
                            <a:srgbClr val="000000"/>
                          </a:solidFill>
                          <a:effectLst/>
                          <a:latin typeface="Calibri"/>
                        </a:rPr>
                        <a:t>New Student meetings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1541364"/>
                  </a:ext>
                </a:extLst>
              </a:tr>
              <a:tr h="258667">
                <a:tc>
                  <a:txBody>
                    <a:bodyPr/>
                    <a:lstStyle/>
                    <a:p>
                      <a:pPr algn="l" fontAlgn="b"/>
                      <a:r>
                        <a:rPr lang="en-US" sz="1200" b="0" i="0" u="none" strike="noStrike">
                          <a:solidFill>
                            <a:srgbClr val="000000"/>
                          </a:solidFill>
                          <a:effectLst/>
                          <a:latin typeface="Calibri"/>
                        </a:rPr>
                        <a:t>IEP Meetings </a:t>
                      </a:r>
                      <a:endParaRPr lang="en-US" sz="12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8758743"/>
                  </a:ext>
                </a:extLst>
              </a:tr>
              <a:tr h="258667">
                <a:tc>
                  <a:txBody>
                    <a:bodyPr/>
                    <a:lstStyle/>
                    <a:p>
                      <a:pPr algn="l" fontAlgn="b"/>
                      <a:r>
                        <a:rPr lang="en-US" sz="1200" b="0" i="0" u="none" strike="noStrike">
                          <a:solidFill>
                            <a:srgbClr val="000000"/>
                          </a:solidFill>
                          <a:effectLst/>
                          <a:latin typeface="Calibri"/>
                        </a:rPr>
                        <a:t>Credit recovery </a:t>
                      </a:r>
                      <a:endParaRPr lang="en-US" sz="12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233221"/>
                  </a:ext>
                </a:extLst>
              </a:tr>
            </a:tbl>
          </a:graphicData>
        </a:graphic>
      </p:graphicFrame>
      <p:sp>
        <p:nvSpPr>
          <p:cNvPr id="10" name="TextBox 9">
            <a:extLst>
              <a:ext uri="{FF2B5EF4-FFF2-40B4-BE49-F238E27FC236}">
                <a16:creationId xmlns:a16="http://schemas.microsoft.com/office/drawing/2014/main" id="{904A9250-F1B4-E28F-D1E2-F21E669C985B}"/>
              </a:ext>
            </a:extLst>
          </p:cNvPr>
          <p:cNvSpPr txBox="1"/>
          <p:nvPr/>
        </p:nvSpPr>
        <p:spPr>
          <a:xfrm>
            <a:off x="7189141" y="2428993"/>
            <a:ext cx="436696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Times New Roman"/>
              </a:rPr>
              <a:t>The percent of students with multiple Fs is starting to decline over the last year</a:t>
            </a:r>
            <a:endParaRPr lang="en-US" i="1">
              <a:ea typeface="Meiryo"/>
              <a:cs typeface="Times New Roman"/>
            </a:endParaRPr>
          </a:p>
          <a:p>
            <a:endParaRPr lang="en-US" i="1">
              <a:cs typeface="Times New Roman"/>
            </a:endParaRPr>
          </a:p>
          <a:p>
            <a:r>
              <a:rPr lang="en-US" i="1">
                <a:cs typeface="Times New Roman"/>
              </a:rPr>
              <a:t>The Code of Behavior is starting to result in students seeing that substance use  such as vaping or disrespect to teachers and peers is not going to be accepted and “no fun”. </a:t>
            </a:r>
            <a:endParaRPr lang="en-US" i="1">
              <a:ea typeface="Meiryo"/>
              <a:cs typeface="Times New Roman"/>
            </a:endParaRPr>
          </a:p>
          <a:p>
            <a:endParaRPr lang="en-US" i="1">
              <a:cs typeface="Times New Roman"/>
            </a:endParaRPr>
          </a:p>
          <a:p>
            <a:r>
              <a:rPr lang="en-US" i="1">
                <a:cs typeface="Times New Roman"/>
              </a:rPr>
              <a:t>The number of MTSS meetings per month has increased about 50% over the prior year</a:t>
            </a:r>
            <a:endParaRPr lang="en-US" i="1">
              <a:ea typeface="Meiryo"/>
              <a:cs typeface="Times New Roman"/>
            </a:endParaRPr>
          </a:p>
        </p:txBody>
      </p:sp>
    </p:spTree>
    <p:extLst>
      <p:ext uri="{BB962C8B-B14F-4D97-AF65-F5344CB8AC3E}">
        <p14:creationId xmlns:p14="http://schemas.microsoft.com/office/powerpoint/2010/main" val="194544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descr="A colorful light bulb with business icons">
            <a:extLst>
              <a:ext uri="{FF2B5EF4-FFF2-40B4-BE49-F238E27FC236}">
                <a16:creationId xmlns:a16="http://schemas.microsoft.com/office/drawing/2014/main" id="{29C5058C-3C76-EF9A-E64A-278CA48B2BCD}"/>
              </a:ext>
            </a:extLst>
          </p:cNvPr>
          <p:cNvPicPr>
            <a:picLocks noChangeAspect="1"/>
          </p:cNvPicPr>
          <p:nvPr/>
        </p:nvPicPr>
        <p:blipFill rotWithShape="1">
          <a:blip r:embed="rId2"/>
          <a:srcRect t="12214" r="-1" b="7407"/>
          <a:stretch/>
        </p:blipFill>
        <p:spPr>
          <a:xfrm>
            <a:off x="1524" y="10"/>
            <a:ext cx="12188952" cy="6857990"/>
          </a:xfrm>
          <a:prstGeom prst="rect">
            <a:avLst/>
          </a:prstGeom>
        </p:spPr>
      </p:pic>
      <p:sp>
        <p:nvSpPr>
          <p:cNvPr id="44" name="Freeform: Shape 43">
            <a:extLst>
              <a:ext uri="{FF2B5EF4-FFF2-40B4-BE49-F238E27FC236}">
                <a16:creationId xmlns:a16="http://schemas.microsoft.com/office/drawing/2014/main" id="{14543B09-440D-4F57-BCB0-A4FCC922D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0584" y="1948070"/>
            <a:ext cx="5261264" cy="4909930"/>
          </a:xfrm>
          <a:custGeom>
            <a:avLst/>
            <a:gdLst>
              <a:gd name="connsiteX0" fmla="*/ 2739575 w 5261264"/>
              <a:gd name="connsiteY0" fmla="*/ 1369 h 4909930"/>
              <a:gd name="connsiteX1" fmla="*/ 3931992 w 5261264"/>
              <a:gd name="connsiteY1" fmla="*/ 357115 h 4909930"/>
              <a:gd name="connsiteX2" fmla="*/ 5228644 w 5261264"/>
              <a:gd name="connsiteY2" fmla="*/ 1704869 h 4909930"/>
              <a:gd name="connsiteX3" fmla="*/ 5261264 w 5261264"/>
              <a:gd name="connsiteY3" fmla="*/ 1769901 h 4909930"/>
              <a:gd name="connsiteX4" fmla="*/ 5261264 w 5261264"/>
              <a:gd name="connsiteY4" fmla="*/ 4640262 h 4909930"/>
              <a:gd name="connsiteX5" fmla="*/ 5239287 w 5261264"/>
              <a:gd name="connsiteY5" fmla="*/ 4674079 h 4909930"/>
              <a:gd name="connsiteX6" fmla="*/ 5039558 w 5261264"/>
              <a:gd name="connsiteY6" fmla="*/ 4893028 h 4909930"/>
              <a:gd name="connsiteX7" fmla="*/ 5018342 w 5261264"/>
              <a:gd name="connsiteY7" fmla="*/ 4909930 h 4909930"/>
              <a:gd name="connsiteX8" fmla="*/ 962510 w 5261264"/>
              <a:gd name="connsiteY8" fmla="*/ 4909930 h 4909930"/>
              <a:gd name="connsiteX9" fmla="*/ 821338 w 5261264"/>
              <a:gd name="connsiteY9" fmla="*/ 4707517 h 4909930"/>
              <a:gd name="connsiteX10" fmla="*/ 448558 w 5261264"/>
              <a:gd name="connsiteY10" fmla="*/ 3922606 h 4909930"/>
              <a:gd name="connsiteX11" fmla="*/ 221727 w 5261264"/>
              <a:gd name="connsiteY11" fmla="*/ 1588926 h 4909930"/>
              <a:gd name="connsiteX12" fmla="*/ 2739575 w 5261264"/>
              <a:gd name="connsiteY12" fmla="*/ 1369 h 490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1264" h="4909930">
                <a:moveTo>
                  <a:pt x="2739575" y="1369"/>
                </a:moveTo>
                <a:cubicBezTo>
                  <a:pt x="3132207" y="14841"/>
                  <a:pt x="3535383" y="128133"/>
                  <a:pt x="3931992" y="357115"/>
                </a:cubicBezTo>
                <a:cubicBezTo>
                  <a:pt x="4474996" y="670619"/>
                  <a:pt x="4925124" y="1151857"/>
                  <a:pt x="5228644" y="1704869"/>
                </a:cubicBezTo>
                <a:lnTo>
                  <a:pt x="5261264" y="1769901"/>
                </a:lnTo>
                <a:lnTo>
                  <a:pt x="5261264" y="4640262"/>
                </a:lnTo>
                <a:lnTo>
                  <a:pt x="5239287" y="4674079"/>
                </a:lnTo>
                <a:cubicBezTo>
                  <a:pt x="5177453" y="4758643"/>
                  <a:pt x="5110673" y="4830413"/>
                  <a:pt x="5039558" y="4893028"/>
                </a:cubicBezTo>
                <a:lnTo>
                  <a:pt x="5018342" y="4909930"/>
                </a:lnTo>
                <a:lnTo>
                  <a:pt x="962510" y="4909930"/>
                </a:lnTo>
                <a:lnTo>
                  <a:pt x="821338" y="4707517"/>
                </a:lnTo>
                <a:cubicBezTo>
                  <a:pt x="672683" y="4465717"/>
                  <a:pt x="560617" y="4198197"/>
                  <a:pt x="448558" y="3922606"/>
                </a:cubicBezTo>
                <a:cubicBezTo>
                  <a:pt x="120358" y="3115488"/>
                  <a:pt x="-245146" y="2397572"/>
                  <a:pt x="221727" y="1588926"/>
                </a:cubicBezTo>
                <a:cubicBezTo>
                  <a:pt x="801679" y="584418"/>
                  <a:pt x="1736188" y="-33060"/>
                  <a:pt x="2739575" y="136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0EE80047-1219-42E8-86D3-94F512050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3449" y="1709530"/>
            <a:ext cx="5448246" cy="5148470"/>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8" name="Freeform: Shape 47">
            <a:extLst>
              <a:ext uri="{FF2B5EF4-FFF2-40B4-BE49-F238E27FC236}">
                <a16:creationId xmlns:a16="http://schemas.microsoft.com/office/drawing/2014/main" id="{E83B29B1-18A6-4A7A-A498-90E521667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0959" y="2256518"/>
            <a:ext cx="4930889" cy="4601483"/>
          </a:xfrm>
          <a:custGeom>
            <a:avLst/>
            <a:gdLst>
              <a:gd name="connsiteX0" fmla="*/ 2486925 w 4930889"/>
              <a:gd name="connsiteY0" fmla="*/ 1243 h 4601483"/>
              <a:gd name="connsiteX1" fmla="*/ 3569374 w 4930889"/>
              <a:gd name="connsiteY1" fmla="*/ 324181 h 4601483"/>
              <a:gd name="connsiteX2" fmla="*/ 4856238 w 4930889"/>
              <a:gd name="connsiteY2" fmla="*/ 1766524 h 4601483"/>
              <a:gd name="connsiteX3" fmla="*/ 4930889 w 4930889"/>
              <a:gd name="connsiteY3" fmla="*/ 1950930 h 4601483"/>
              <a:gd name="connsiteX4" fmla="*/ 4930888 w 4930889"/>
              <a:gd name="connsiteY4" fmla="*/ 3928933 h 4601483"/>
              <a:gd name="connsiteX5" fmla="*/ 4836868 w 4930889"/>
              <a:gd name="connsiteY5" fmla="*/ 4118750 h 4601483"/>
              <a:gd name="connsiteX6" fmla="*/ 4475082 w 4930889"/>
              <a:gd name="connsiteY6" fmla="*/ 4521220 h 4601483"/>
              <a:gd name="connsiteX7" fmla="*/ 4350095 w 4930889"/>
              <a:gd name="connsiteY7" fmla="*/ 4601483 h 4601483"/>
              <a:gd name="connsiteX8" fmla="*/ 997316 w 4930889"/>
              <a:gd name="connsiteY8" fmla="*/ 4601483 h 4601483"/>
              <a:gd name="connsiteX9" fmla="*/ 892840 w 4930889"/>
              <a:gd name="connsiteY9" fmla="*/ 4484501 h 4601483"/>
              <a:gd name="connsiteX10" fmla="*/ 407191 w 4930889"/>
              <a:gd name="connsiteY10" fmla="*/ 3560852 h 4601483"/>
              <a:gd name="connsiteX11" fmla="*/ 201279 w 4930889"/>
              <a:gd name="connsiteY11" fmla="*/ 1442391 h 4601483"/>
              <a:gd name="connsiteX12" fmla="*/ 2486925 w 4930889"/>
              <a:gd name="connsiteY12" fmla="*/ 1243 h 460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9" h="4601483">
                <a:moveTo>
                  <a:pt x="2486925" y="1243"/>
                </a:moveTo>
                <a:cubicBezTo>
                  <a:pt x="2843347" y="13472"/>
                  <a:pt x="3209341" y="116316"/>
                  <a:pt x="3569374" y="324181"/>
                </a:cubicBezTo>
                <a:cubicBezTo>
                  <a:pt x="4132718" y="649428"/>
                  <a:pt x="4585943" y="1173553"/>
                  <a:pt x="4856238" y="1766524"/>
                </a:cubicBezTo>
                <a:lnTo>
                  <a:pt x="4930889" y="1950930"/>
                </a:lnTo>
                <a:lnTo>
                  <a:pt x="4930888" y="3928933"/>
                </a:lnTo>
                <a:lnTo>
                  <a:pt x="4836868" y="4118750"/>
                </a:lnTo>
                <a:cubicBezTo>
                  <a:pt x="4733861" y="4297163"/>
                  <a:pt x="4611785" y="4422507"/>
                  <a:pt x="4475082" y="4521220"/>
                </a:cubicBezTo>
                <a:lnTo>
                  <a:pt x="4350095" y="4601483"/>
                </a:lnTo>
                <a:lnTo>
                  <a:pt x="997316" y="4601483"/>
                </a:lnTo>
                <a:lnTo>
                  <a:pt x="892840" y="4484501"/>
                </a:lnTo>
                <a:cubicBezTo>
                  <a:pt x="678469" y="4214961"/>
                  <a:pt x="542824" y="3894419"/>
                  <a:pt x="407191" y="3560852"/>
                </a:cubicBezTo>
                <a:cubicBezTo>
                  <a:pt x="109259" y="2828169"/>
                  <a:pt x="-222537" y="2176461"/>
                  <a:pt x="201279" y="1442391"/>
                </a:cubicBezTo>
                <a:cubicBezTo>
                  <a:pt x="727747" y="530521"/>
                  <a:pt x="1576073" y="-30011"/>
                  <a:pt x="2486925" y="1243"/>
                </a:cubicBezTo>
                <a:close/>
              </a:path>
            </a:pathLst>
          </a:custGeom>
          <a:solidFill>
            <a:srgbClr val="FFFFFF">
              <a:alpha val="8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p:cNvSpPr>
            <a:spLocks noGrp="1"/>
          </p:cNvSpPr>
          <p:nvPr>
            <p:ph type="ctrTitle"/>
          </p:nvPr>
        </p:nvSpPr>
        <p:spPr>
          <a:xfrm>
            <a:off x="7696864" y="3075154"/>
            <a:ext cx="3848430" cy="2186393"/>
          </a:xfrm>
        </p:spPr>
        <p:txBody>
          <a:bodyPr anchor="b">
            <a:normAutofit/>
          </a:bodyPr>
          <a:lstStyle/>
          <a:p>
            <a:r>
              <a:rPr lang="en-US" sz="4400">
                <a:solidFill>
                  <a:schemeClr val="tx1">
                    <a:lumMod val="75000"/>
                    <a:lumOff val="25000"/>
                  </a:schemeClr>
                </a:solidFill>
              </a:rPr>
              <a:t>Annual Calendar</a:t>
            </a:r>
          </a:p>
        </p:txBody>
      </p:sp>
    </p:spTree>
    <p:extLst>
      <p:ext uri="{BB962C8B-B14F-4D97-AF65-F5344CB8AC3E}">
        <p14:creationId xmlns:p14="http://schemas.microsoft.com/office/powerpoint/2010/main" val="1492608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32C18A-C3F0-C456-9073-559AE48FBCFD}"/>
              </a:ext>
            </a:extLst>
          </p:cNvPr>
          <p:cNvPicPr>
            <a:picLocks noChangeAspect="1"/>
          </p:cNvPicPr>
          <p:nvPr/>
        </p:nvPicPr>
        <p:blipFill>
          <a:blip r:embed="rId2"/>
          <a:stretch>
            <a:fillRect/>
          </a:stretch>
        </p:blipFill>
        <p:spPr>
          <a:xfrm>
            <a:off x="1383442" y="0"/>
            <a:ext cx="9425116" cy="6858000"/>
          </a:xfrm>
          <a:prstGeom prst="rect">
            <a:avLst/>
          </a:prstGeom>
        </p:spPr>
      </p:pic>
    </p:spTree>
    <p:extLst>
      <p:ext uri="{BB962C8B-B14F-4D97-AF65-F5344CB8AC3E}">
        <p14:creationId xmlns:p14="http://schemas.microsoft.com/office/powerpoint/2010/main" val="1945927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B5300E-DEF5-A1D9-6243-8F1F4CACF5C6}"/>
              </a:ext>
            </a:extLst>
          </p:cNvPr>
          <p:cNvPicPr>
            <a:picLocks noChangeAspect="1"/>
          </p:cNvPicPr>
          <p:nvPr/>
        </p:nvPicPr>
        <p:blipFill>
          <a:blip r:embed="rId2"/>
          <a:stretch>
            <a:fillRect/>
          </a:stretch>
        </p:blipFill>
        <p:spPr>
          <a:xfrm>
            <a:off x="1479000" y="0"/>
            <a:ext cx="9234000" cy="6858000"/>
          </a:xfrm>
          <a:prstGeom prst="rect">
            <a:avLst/>
          </a:prstGeom>
        </p:spPr>
      </p:pic>
    </p:spTree>
    <p:extLst>
      <p:ext uri="{BB962C8B-B14F-4D97-AF65-F5344CB8AC3E}">
        <p14:creationId xmlns:p14="http://schemas.microsoft.com/office/powerpoint/2010/main" val="2143816298"/>
      </p:ext>
    </p:extLst>
  </p:cSld>
  <p:clrMapOvr>
    <a:masterClrMapping/>
  </p:clrMapOvr>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967F86186408429625277D532B7C34" ma:contentTypeVersion="5" ma:contentTypeDescription="Create a new document." ma:contentTypeScope="" ma:versionID="0e2cf9731333f33b0db115af201ff359">
  <xsd:schema xmlns:xsd="http://www.w3.org/2001/XMLSchema" xmlns:xs="http://www.w3.org/2001/XMLSchema" xmlns:p="http://schemas.microsoft.com/office/2006/metadata/properties" xmlns:ns2="800f4e97-27d7-49c5-986e-78f5ba9e1007" xmlns:ns3="172cce8e-2869-4b61-a602-b51a9b743316" targetNamespace="http://schemas.microsoft.com/office/2006/metadata/properties" ma:root="true" ma:fieldsID="8117f967765844a6b2061c38a80f37df" ns2:_="" ns3:_="">
    <xsd:import namespace="800f4e97-27d7-49c5-986e-78f5ba9e1007"/>
    <xsd:import namespace="172cce8e-2869-4b61-a602-b51a9b7433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0f4e97-27d7-49c5-986e-78f5ba9e10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2cce8e-2869-4b61-a602-b51a9b7433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8E8076-FE24-45FF-A4A8-DC9E4342A650}"/>
</file>

<file path=customXml/itemProps2.xml><?xml version="1.0" encoding="utf-8"?>
<ds:datastoreItem xmlns:ds="http://schemas.openxmlformats.org/officeDocument/2006/customXml" ds:itemID="{D60FB2E2-EB68-4B29-A316-E83BD5F090AC}"/>
</file>

<file path=customXml/itemProps3.xml><?xml version="1.0" encoding="utf-8"?>
<ds:datastoreItem xmlns:ds="http://schemas.openxmlformats.org/officeDocument/2006/customXml" ds:itemID="{D4B73889-E2D1-48DB-987F-FBFF1C43008D}"/>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30</Slides>
  <Notes>0</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SketchLinesVTI</vt:lpstr>
      <vt:lpstr>Sabino Counseling Advisory Council</vt:lpstr>
      <vt:lpstr>PowerPoint Presentation</vt:lpstr>
      <vt:lpstr>What We Do</vt:lpstr>
      <vt:lpstr>MTSS-Multi-Tiered System of Supports</vt:lpstr>
      <vt:lpstr>How We Do It</vt:lpstr>
      <vt:lpstr>Outcomes (typical month MTSS activity)</vt:lpstr>
      <vt:lpstr>Annual Calendar</vt:lpstr>
      <vt:lpstr>PowerPoint Presentation</vt:lpstr>
      <vt:lpstr>PowerPoint Presentation</vt:lpstr>
      <vt:lpstr>PowerPoint Presentation</vt:lpstr>
      <vt:lpstr>Student Mental Health</vt:lpstr>
      <vt:lpstr>What does a School Mental Health Counselor do?</vt:lpstr>
      <vt:lpstr>Recognize and Respond </vt:lpstr>
      <vt:lpstr>MTSS Observations</vt:lpstr>
      <vt:lpstr>Interventions</vt:lpstr>
      <vt:lpstr>Referrals</vt:lpstr>
      <vt:lpstr>Advocating</vt:lpstr>
      <vt:lpstr>Promote</vt:lpstr>
      <vt:lpstr>Academic Domain</vt:lpstr>
      <vt:lpstr>Student Support Meetings</vt:lpstr>
      <vt:lpstr>504-Plan Meetings</vt:lpstr>
      <vt:lpstr>CREDIT RECOVERY</vt:lpstr>
      <vt:lpstr>CREDIT RECOVERY MONITORING</vt:lpstr>
      <vt:lpstr>Summer Session</vt:lpstr>
      <vt:lpstr>Registration Process</vt:lpstr>
      <vt:lpstr>Post-High School Planning</vt:lpstr>
      <vt:lpstr>Our Services</vt:lpstr>
      <vt:lpstr>College and Career Centers</vt:lpstr>
      <vt:lpstr>College and Career Interns</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Karaman, Alex</dc:creator>
  <cp:revision>1</cp:revision>
  <dcterms:created xsi:type="dcterms:W3CDTF">2023-11-26T14:33:05Z</dcterms:created>
  <dcterms:modified xsi:type="dcterms:W3CDTF">2023-11-28T14:07:44Z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0x010100F5967F86186408429625277D532B7C34</vt:lpwstr>
  </property>
</Properties>
</file>