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4"/>
    <p:sldMasterId id="2147483817" r:id="rId5"/>
    <p:sldMasterId id="2147483737" r:id="rId6"/>
    <p:sldMasterId id="2147483673" r:id="rId7"/>
  </p:sldMasterIdLst>
  <p:sldIdLst>
    <p:sldId id="256" r:id="rId8"/>
    <p:sldId id="410" r:id="rId9"/>
    <p:sldId id="444" r:id="rId10"/>
    <p:sldId id="412" r:id="rId11"/>
    <p:sldId id="257" r:id="rId12"/>
    <p:sldId id="432" r:id="rId13"/>
    <p:sldId id="437" r:id="rId14"/>
    <p:sldId id="414" r:id="rId15"/>
    <p:sldId id="429" r:id="rId16"/>
    <p:sldId id="435" r:id="rId17"/>
    <p:sldId id="413" r:id="rId18"/>
    <p:sldId id="420" r:id="rId19"/>
    <p:sldId id="434" r:id="rId20"/>
    <p:sldId id="446" r:id="rId21"/>
    <p:sldId id="441" r:id="rId22"/>
    <p:sldId id="445" r:id="rId23"/>
    <p:sldId id="415" r:id="rId24"/>
    <p:sldId id="264" r:id="rId25"/>
    <p:sldId id="263" r:id="rId26"/>
    <p:sldId id="260" r:id="rId27"/>
    <p:sldId id="433" r:id="rId28"/>
    <p:sldId id="417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F53D4D-22D0-144C-6DA7-A381C9156DE4}" v="58" dt="2026-04-28T02:41:59.0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Relationship Id="rId8" Type="http://schemas.openxmlformats.org/officeDocument/2006/relationships/slide" Target="slides/slid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E2E33F-2204-4192-99EF-72F4EDFC974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C241B2-DB8C-42B9-9EF7-B0ADB11EAAC9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/>
            <a:t>Support &amp; maintain </a:t>
          </a:r>
          <a:r>
            <a:rPr lang="en-US">
              <a:latin typeface="Neue Haas Grotesk Text Pro"/>
            </a:rPr>
            <a:t>graduation</a:t>
          </a:r>
          <a:r>
            <a:rPr lang="en-US"/>
            <a:t> rate </a:t>
          </a:r>
          <a:r>
            <a:rPr lang="en-US">
              <a:latin typeface="Neue Haas Grotesk Text Pro"/>
            </a:rPr>
            <a:t>through reinforcement</a:t>
          </a:r>
          <a:r>
            <a:rPr lang="en-US"/>
            <a:t> </a:t>
          </a:r>
          <a:r>
            <a:rPr lang="en-US">
              <a:latin typeface="Neue Haas Grotesk Text Pro"/>
            </a:rPr>
            <a:t>of the</a:t>
          </a:r>
          <a:r>
            <a:rPr lang="en-US"/>
            <a:t> CCRI</a:t>
          </a:r>
          <a:r>
            <a:rPr lang="en-US">
              <a:latin typeface="Neue Haas Grotesk Text Pro"/>
            </a:rPr>
            <a:t> (20%)</a:t>
          </a:r>
          <a:r>
            <a:rPr lang="en-US"/>
            <a:t> </a:t>
          </a:r>
          <a:r>
            <a:rPr lang="en-US">
              <a:latin typeface="Neue Haas Grotesk Text Pro"/>
            </a:rPr>
            <a:t>component of</a:t>
          </a:r>
          <a:r>
            <a:rPr lang="en-US"/>
            <a:t> </a:t>
          </a:r>
          <a:r>
            <a:rPr lang="en-US">
              <a:latin typeface="Neue Haas Grotesk Text Pro"/>
            </a:rPr>
            <a:t>the school letter</a:t>
          </a:r>
          <a:r>
            <a:rPr lang="en-US"/>
            <a:t> grade</a:t>
          </a:r>
        </a:p>
      </dgm:t>
    </dgm:pt>
    <dgm:pt modelId="{FBE9B354-49A1-4AE2-AEB6-ECC8D1C00A17}" type="parTrans" cxnId="{B35ED123-B628-4F51-B075-D331A9862D6E}">
      <dgm:prSet/>
      <dgm:spPr/>
      <dgm:t>
        <a:bodyPr/>
        <a:lstStyle/>
        <a:p>
          <a:endParaRPr lang="en-US"/>
        </a:p>
      </dgm:t>
    </dgm:pt>
    <dgm:pt modelId="{A5761410-5412-4EFA-BAE9-867CDA25C36A}" type="sibTrans" cxnId="{B35ED123-B628-4F51-B075-D331A9862D6E}">
      <dgm:prSet/>
      <dgm:spPr/>
      <dgm:t>
        <a:bodyPr/>
        <a:lstStyle/>
        <a:p>
          <a:endParaRPr lang="en-US"/>
        </a:p>
      </dgm:t>
    </dgm:pt>
    <dgm:pt modelId="{89CCC33E-822F-4CBC-9932-9131728565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Monthly tracking of </a:t>
          </a:r>
          <a:r>
            <a:rPr lang="en-US">
              <a:latin typeface="Neue Haas Grotesk Text Pro"/>
            </a:rPr>
            <a:t>senior</a:t>
          </a:r>
          <a:r>
            <a:rPr lang="en-US"/>
            <a:t> </a:t>
          </a:r>
          <a:r>
            <a:rPr lang="en-US">
              <a:latin typeface="Neue Haas Grotesk Text Pro"/>
            </a:rPr>
            <a:t>credits and passing grades</a:t>
          </a:r>
          <a:endParaRPr lang="en-US"/>
        </a:p>
      </dgm:t>
    </dgm:pt>
    <dgm:pt modelId="{29FAA60D-92E3-4390-AED2-1FEFACE23A80}" type="parTrans" cxnId="{0194E310-2A97-41A4-9FF1-24193F30A223}">
      <dgm:prSet/>
      <dgm:spPr/>
      <dgm:t>
        <a:bodyPr/>
        <a:lstStyle/>
        <a:p>
          <a:endParaRPr lang="en-US"/>
        </a:p>
      </dgm:t>
    </dgm:pt>
    <dgm:pt modelId="{BA0F32BF-C192-40CC-A605-0D441DCDFA5E}" type="sibTrans" cxnId="{0194E310-2A97-41A4-9FF1-24193F30A223}">
      <dgm:prSet/>
      <dgm:spPr/>
      <dgm:t>
        <a:bodyPr/>
        <a:lstStyle/>
        <a:p>
          <a:endParaRPr lang="en-US"/>
        </a:p>
      </dgm:t>
    </dgm:pt>
    <dgm:pt modelId="{C35A86E6-79DE-4351-A0D7-450DC0C1B9D4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/>
            <a:t>Data shared </a:t>
          </a:r>
          <a:r>
            <a:rPr lang="en-US">
              <a:latin typeface="Neue Haas Grotesk Text Pro"/>
            </a:rPr>
            <a:t>monthly </a:t>
          </a:r>
          <a:r>
            <a:rPr lang="en-US"/>
            <a:t>with </a:t>
          </a:r>
          <a:r>
            <a:rPr lang="en-US">
              <a:latin typeface="Neue Haas Grotesk Text Pro"/>
            </a:rPr>
            <a:t>the </a:t>
          </a:r>
          <a:r>
            <a:rPr lang="en-US"/>
            <a:t>Administration</a:t>
          </a:r>
        </a:p>
      </dgm:t>
    </dgm:pt>
    <dgm:pt modelId="{C83BC121-AC86-4506-9B3E-5B992C4EE49D}" type="parTrans" cxnId="{77E0841C-3B28-43EA-A1D8-052E03497F17}">
      <dgm:prSet/>
      <dgm:spPr/>
      <dgm:t>
        <a:bodyPr/>
        <a:lstStyle/>
        <a:p>
          <a:endParaRPr lang="en-US"/>
        </a:p>
      </dgm:t>
    </dgm:pt>
    <dgm:pt modelId="{E74ABFE6-7A5F-463D-9A53-0D66F27AAB61}" type="sibTrans" cxnId="{77E0841C-3B28-43EA-A1D8-052E03497F17}">
      <dgm:prSet/>
      <dgm:spPr/>
      <dgm:t>
        <a:bodyPr/>
        <a:lstStyle/>
        <a:p>
          <a:endParaRPr lang="en-US"/>
        </a:p>
      </dgm:t>
    </dgm:pt>
    <dgm:pt modelId="{B7C74E82-292E-4C40-A7A6-B895150E602D}" type="pres">
      <dgm:prSet presAssocID="{38E2E33F-2204-4192-99EF-72F4EDFC9749}" presName="root" presStyleCnt="0">
        <dgm:presLayoutVars>
          <dgm:dir/>
          <dgm:resizeHandles val="exact"/>
        </dgm:presLayoutVars>
      </dgm:prSet>
      <dgm:spPr/>
    </dgm:pt>
    <dgm:pt modelId="{A34BBC64-103C-4CAD-A64E-983EB5963ECF}" type="pres">
      <dgm:prSet presAssocID="{9CC241B2-DB8C-42B9-9EF7-B0ADB11EAAC9}" presName="compNode" presStyleCnt="0"/>
      <dgm:spPr/>
    </dgm:pt>
    <dgm:pt modelId="{184702BA-C822-44F9-A924-5D8F03CE566E}" type="pres">
      <dgm:prSet presAssocID="{9CC241B2-DB8C-42B9-9EF7-B0ADB11EAAC9}" presName="bgRect" presStyleLbl="bgShp" presStyleIdx="0" presStyleCnt="3"/>
      <dgm:spPr/>
    </dgm:pt>
    <dgm:pt modelId="{DDB924BA-F503-484D-88BB-329A2A744814}" type="pres">
      <dgm:prSet presAssocID="{9CC241B2-DB8C-42B9-9EF7-B0ADB11EAAC9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645F637C-8293-41AE-BD32-72A144B16C94}" type="pres">
      <dgm:prSet presAssocID="{9CC241B2-DB8C-42B9-9EF7-B0ADB11EAAC9}" presName="spaceRect" presStyleCnt="0"/>
      <dgm:spPr/>
    </dgm:pt>
    <dgm:pt modelId="{03CB0C0C-38CE-4CE3-9716-DBBA8286B7B2}" type="pres">
      <dgm:prSet presAssocID="{9CC241B2-DB8C-42B9-9EF7-B0ADB11EAAC9}" presName="parTx" presStyleLbl="revTx" presStyleIdx="0" presStyleCnt="3">
        <dgm:presLayoutVars>
          <dgm:chMax val="0"/>
          <dgm:chPref val="0"/>
        </dgm:presLayoutVars>
      </dgm:prSet>
      <dgm:spPr/>
    </dgm:pt>
    <dgm:pt modelId="{ADA89275-28BA-4AC4-9743-3F0801F366B8}" type="pres">
      <dgm:prSet presAssocID="{A5761410-5412-4EFA-BAE9-867CDA25C36A}" presName="sibTrans" presStyleCnt="0"/>
      <dgm:spPr/>
    </dgm:pt>
    <dgm:pt modelId="{B2A592F0-BCF6-464C-BEA7-A7870C36873D}" type="pres">
      <dgm:prSet presAssocID="{89CCC33E-822F-4CBC-9932-9131728565C7}" presName="compNode" presStyleCnt="0"/>
      <dgm:spPr/>
    </dgm:pt>
    <dgm:pt modelId="{99FFA561-D581-427D-BBBF-39F7606B583B}" type="pres">
      <dgm:prSet presAssocID="{89CCC33E-822F-4CBC-9932-9131728565C7}" presName="bgRect" presStyleLbl="bgShp" presStyleIdx="1" presStyleCnt="3"/>
      <dgm:spPr/>
    </dgm:pt>
    <dgm:pt modelId="{30264705-FF27-4D3F-99CE-43A45F0D451A}" type="pres">
      <dgm:prSet presAssocID="{89CCC33E-822F-4CBC-9932-9131728565C7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"/>
        </a:ext>
      </dgm:extLst>
    </dgm:pt>
    <dgm:pt modelId="{EA986BD7-09FF-4311-846B-04E4ED595F9C}" type="pres">
      <dgm:prSet presAssocID="{89CCC33E-822F-4CBC-9932-9131728565C7}" presName="spaceRect" presStyleCnt="0"/>
      <dgm:spPr/>
    </dgm:pt>
    <dgm:pt modelId="{D34FB6CC-25F8-4D3A-8C01-8BCBBAA8AED9}" type="pres">
      <dgm:prSet presAssocID="{89CCC33E-822F-4CBC-9932-9131728565C7}" presName="parTx" presStyleLbl="revTx" presStyleIdx="1" presStyleCnt="3">
        <dgm:presLayoutVars>
          <dgm:chMax val="0"/>
          <dgm:chPref val="0"/>
        </dgm:presLayoutVars>
      </dgm:prSet>
      <dgm:spPr/>
    </dgm:pt>
    <dgm:pt modelId="{B7779882-F2A5-4551-8260-84624A67EA66}" type="pres">
      <dgm:prSet presAssocID="{BA0F32BF-C192-40CC-A605-0D441DCDFA5E}" presName="sibTrans" presStyleCnt="0"/>
      <dgm:spPr/>
    </dgm:pt>
    <dgm:pt modelId="{9C7D88A1-255C-4203-99AE-12002D8B0C0C}" type="pres">
      <dgm:prSet presAssocID="{C35A86E6-79DE-4351-A0D7-450DC0C1B9D4}" presName="compNode" presStyleCnt="0"/>
      <dgm:spPr/>
    </dgm:pt>
    <dgm:pt modelId="{8E65CF02-0947-4BE7-A0C2-1C65DAF3F3DF}" type="pres">
      <dgm:prSet presAssocID="{C35A86E6-79DE-4351-A0D7-450DC0C1B9D4}" presName="bgRect" presStyleLbl="bgShp" presStyleIdx="2" presStyleCnt="3"/>
      <dgm:spPr/>
    </dgm:pt>
    <dgm:pt modelId="{6587BDFA-5198-4F5F-B135-8432D00821EF}" type="pres">
      <dgm:prSet presAssocID="{C35A86E6-79DE-4351-A0D7-450DC0C1B9D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5FF165D9-890C-4319-A289-69D33524B3AB}" type="pres">
      <dgm:prSet presAssocID="{C35A86E6-79DE-4351-A0D7-450DC0C1B9D4}" presName="spaceRect" presStyleCnt="0"/>
      <dgm:spPr/>
    </dgm:pt>
    <dgm:pt modelId="{414EF684-1E47-4B81-ADA8-716A518EAC23}" type="pres">
      <dgm:prSet presAssocID="{C35A86E6-79DE-4351-A0D7-450DC0C1B9D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194E310-2A97-41A4-9FF1-24193F30A223}" srcId="{38E2E33F-2204-4192-99EF-72F4EDFC9749}" destId="{89CCC33E-822F-4CBC-9932-9131728565C7}" srcOrd="1" destOrd="0" parTransId="{29FAA60D-92E3-4390-AED2-1FEFACE23A80}" sibTransId="{BA0F32BF-C192-40CC-A605-0D441DCDFA5E}"/>
    <dgm:cxn modelId="{77E0841C-3B28-43EA-A1D8-052E03497F17}" srcId="{38E2E33F-2204-4192-99EF-72F4EDFC9749}" destId="{C35A86E6-79DE-4351-A0D7-450DC0C1B9D4}" srcOrd="2" destOrd="0" parTransId="{C83BC121-AC86-4506-9B3E-5B992C4EE49D}" sibTransId="{E74ABFE6-7A5F-463D-9A53-0D66F27AAB61}"/>
    <dgm:cxn modelId="{B35ED123-B628-4F51-B075-D331A9862D6E}" srcId="{38E2E33F-2204-4192-99EF-72F4EDFC9749}" destId="{9CC241B2-DB8C-42B9-9EF7-B0ADB11EAAC9}" srcOrd="0" destOrd="0" parTransId="{FBE9B354-49A1-4AE2-AEB6-ECC8D1C00A17}" sibTransId="{A5761410-5412-4EFA-BAE9-867CDA25C36A}"/>
    <dgm:cxn modelId="{FD8D673E-33AB-4402-8D63-630A61F89311}" type="presOf" srcId="{C35A86E6-79DE-4351-A0D7-450DC0C1B9D4}" destId="{414EF684-1E47-4B81-ADA8-716A518EAC23}" srcOrd="0" destOrd="0" presId="urn:microsoft.com/office/officeart/2018/2/layout/IconVerticalSolidList"/>
    <dgm:cxn modelId="{2371DA49-9F82-46B0-9A34-892F714A2956}" type="presOf" srcId="{89CCC33E-822F-4CBC-9932-9131728565C7}" destId="{D34FB6CC-25F8-4D3A-8C01-8BCBBAA8AED9}" srcOrd="0" destOrd="0" presId="urn:microsoft.com/office/officeart/2018/2/layout/IconVerticalSolidList"/>
    <dgm:cxn modelId="{3021E87F-AF48-4105-95E2-D426F6292408}" type="presOf" srcId="{38E2E33F-2204-4192-99EF-72F4EDFC9749}" destId="{B7C74E82-292E-4C40-A7A6-B895150E602D}" srcOrd="0" destOrd="0" presId="urn:microsoft.com/office/officeart/2018/2/layout/IconVerticalSolidList"/>
    <dgm:cxn modelId="{9C6A7ED3-0A6D-4D6F-871C-CCBB8CEA650F}" type="presOf" srcId="{9CC241B2-DB8C-42B9-9EF7-B0ADB11EAAC9}" destId="{03CB0C0C-38CE-4CE3-9716-DBBA8286B7B2}" srcOrd="0" destOrd="0" presId="urn:microsoft.com/office/officeart/2018/2/layout/IconVerticalSolidList"/>
    <dgm:cxn modelId="{BE77D95C-1BDC-409D-9AEF-2348A0D19DD5}" type="presParOf" srcId="{B7C74E82-292E-4C40-A7A6-B895150E602D}" destId="{A34BBC64-103C-4CAD-A64E-983EB5963ECF}" srcOrd="0" destOrd="0" presId="urn:microsoft.com/office/officeart/2018/2/layout/IconVerticalSolidList"/>
    <dgm:cxn modelId="{0E04F4A5-590C-4856-9985-E792C7EE4EFB}" type="presParOf" srcId="{A34BBC64-103C-4CAD-A64E-983EB5963ECF}" destId="{184702BA-C822-44F9-A924-5D8F03CE566E}" srcOrd="0" destOrd="0" presId="urn:microsoft.com/office/officeart/2018/2/layout/IconVerticalSolidList"/>
    <dgm:cxn modelId="{66DF1939-CF3D-4F80-A918-FE41FCE03B00}" type="presParOf" srcId="{A34BBC64-103C-4CAD-A64E-983EB5963ECF}" destId="{DDB924BA-F503-484D-88BB-329A2A744814}" srcOrd="1" destOrd="0" presId="urn:microsoft.com/office/officeart/2018/2/layout/IconVerticalSolidList"/>
    <dgm:cxn modelId="{DA0D89A3-BC73-4BDD-9C2B-FA9028B6F5F5}" type="presParOf" srcId="{A34BBC64-103C-4CAD-A64E-983EB5963ECF}" destId="{645F637C-8293-41AE-BD32-72A144B16C94}" srcOrd="2" destOrd="0" presId="urn:microsoft.com/office/officeart/2018/2/layout/IconVerticalSolidList"/>
    <dgm:cxn modelId="{8D00CDAE-F212-421B-B685-D9C224634DA2}" type="presParOf" srcId="{A34BBC64-103C-4CAD-A64E-983EB5963ECF}" destId="{03CB0C0C-38CE-4CE3-9716-DBBA8286B7B2}" srcOrd="3" destOrd="0" presId="urn:microsoft.com/office/officeart/2018/2/layout/IconVerticalSolidList"/>
    <dgm:cxn modelId="{BD8C7E48-D640-45AB-95C4-FDA658390E49}" type="presParOf" srcId="{B7C74E82-292E-4C40-A7A6-B895150E602D}" destId="{ADA89275-28BA-4AC4-9743-3F0801F366B8}" srcOrd="1" destOrd="0" presId="urn:microsoft.com/office/officeart/2018/2/layout/IconVerticalSolidList"/>
    <dgm:cxn modelId="{D95B7496-633F-4AA4-B4BA-C5CA32A52A8D}" type="presParOf" srcId="{B7C74E82-292E-4C40-A7A6-B895150E602D}" destId="{B2A592F0-BCF6-464C-BEA7-A7870C36873D}" srcOrd="2" destOrd="0" presId="urn:microsoft.com/office/officeart/2018/2/layout/IconVerticalSolidList"/>
    <dgm:cxn modelId="{524BCC1E-278B-42CB-A705-E303F242DB04}" type="presParOf" srcId="{B2A592F0-BCF6-464C-BEA7-A7870C36873D}" destId="{99FFA561-D581-427D-BBBF-39F7606B583B}" srcOrd="0" destOrd="0" presId="urn:microsoft.com/office/officeart/2018/2/layout/IconVerticalSolidList"/>
    <dgm:cxn modelId="{D2C3038A-8958-45EA-A9A2-E121690105F8}" type="presParOf" srcId="{B2A592F0-BCF6-464C-BEA7-A7870C36873D}" destId="{30264705-FF27-4D3F-99CE-43A45F0D451A}" srcOrd="1" destOrd="0" presId="urn:microsoft.com/office/officeart/2018/2/layout/IconVerticalSolidList"/>
    <dgm:cxn modelId="{CD5CD7C2-54E9-4B06-87FF-D6FAB2269948}" type="presParOf" srcId="{B2A592F0-BCF6-464C-BEA7-A7870C36873D}" destId="{EA986BD7-09FF-4311-846B-04E4ED595F9C}" srcOrd="2" destOrd="0" presId="urn:microsoft.com/office/officeart/2018/2/layout/IconVerticalSolidList"/>
    <dgm:cxn modelId="{DF2CB76D-1808-41E7-9F7D-8088987B4B31}" type="presParOf" srcId="{B2A592F0-BCF6-464C-BEA7-A7870C36873D}" destId="{D34FB6CC-25F8-4D3A-8C01-8BCBBAA8AED9}" srcOrd="3" destOrd="0" presId="urn:microsoft.com/office/officeart/2018/2/layout/IconVerticalSolidList"/>
    <dgm:cxn modelId="{6AD6257A-C97B-4F7B-8876-9FBF2747C098}" type="presParOf" srcId="{B7C74E82-292E-4C40-A7A6-B895150E602D}" destId="{B7779882-F2A5-4551-8260-84624A67EA66}" srcOrd="3" destOrd="0" presId="urn:microsoft.com/office/officeart/2018/2/layout/IconVerticalSolidList"/>
    <dgm:cxn modelId="{89E98F1C-93AE-4443-9AA4-DBC5F5972D4F}" type="presParOf" srcId="{B7C74E82-292E-4C40-A7A6-B895150E602D}" destId="{9C7D88A1-255C-4203-99AE-12002D8B0C0C}" srcOrd="4" destOrd="0" presId="urn:microsoft.com/office/officeart/2018/2/layout/IconVerticalSolidList"/>
    <dgm:cxn modelId="{D18B39C9-647D-48C2-B709-10160E80C5B4}" type="presParOf" srcId="{9C7D88A1-255C-4203-99AE-12002D8B0C0C}" destId="{8E65CF02-0947-4BE7-A0C2-1C65DAF3F3DF}" srcOrd="0" destOrd="0" presId="urn:microsoft.com/office/officeart/2018/2/layout/IconVerticalSolidList"/>
    <dgm:cxn modelId="{12D84B37-7C62-43DD-8D3D-0C42E36F39E2}" type="presParOf" srcId="{9C7D88A1-255C-4203-99AE-12002D8B0C0C}" destId="{6587BDFA-5198-4F5F-B135-8432D00821EF}" srcOrd="1" destOrd="0" presId="urn:microsoft.com/office/officeart/2018/2/layout/IconVerticalSolidList"/>
    <dgm:cxn modelId="{78423914-069F-4CE8-BCCA-A0AF370F53CB}" type="presParOf" srcId="{9C7D88A1-255C-4203-99AE-12002D8B0C0C}" destId="{5FF165D9-890C-4319-A289-69D33524B3AB}" srcOrd="2" destOrd="0" presId="urn:microsoft.com/office/officeart/2018/2/layout/IconVerticalSolidList"/>
    <dgm:cxn modelId="{F9140430-0FCD-4B86-8D83-D77D2775827C}" type="presParOf" srcId="{9C7D88A1-255C-4203-99AE-12002D8B0C0C}" destId="{414EF684-1E47-4B81-ADA8-716A518EAC2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702BA-C822-44F9-A924-5D8F03CE566E}">
      <dsp:nvSpPr>
        <dsp:cNvPr id="0" name=""/>
        <dsp:cNvSpPr/>
      </dsp:nvSpPr>
      <dsp:spPr>
        <a:xfrm>
          <a:off x="0" y="560"/>
          <a:ext cx="10653579" cy="131220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B924BA-F503-484D-88BB-329A2A744814}">
      <dsp:nvSpPr>
        <dsp:cNvPr id="0" name=""/>
        <dsp:cNvSpPr/>
      </dsp:nvSpPr>
      <dsp:spPr>
        <a:xfrm>
          <a:off x="396941" y="295806"/>
          <a:ext cx="721711" cy="721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CB0C0C-38CE-4CE3-9716-DBBA8286B7B2}">
      <dsp:nvSpPr>
        <dsp:cNvPr id="0" name=""/>
        <dsp:cNvSpPr/>
      </dsp:nvSpPr>
      <dsp:spPr>
        <a:xfrm>
          <a:off x="1515593" y="560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Support &amp; maintain </a:t>
          </a:r>
          <a:r>
            <a:rPr lang="en-US" sz="2500" kern="1200">
              <a:latin typeface="Neue Haas Grotesk Text Pro"/>
            </a:rPr>
            <a:t>graduation</a:t>
          </a:r>
          <a:r>
            <a:rPr lang="en-US" sz="2500" kern="1200"/>
            <a:t> rate </a:t>
          </a:r>
          <a:r>
            <a:rPr lang="en-US" sz="2500" kern="1200">
              <a:latin typeface="Neue Haas Grotesk Text Pro"/>
            </a:rPr>
            <a:t>through reinforcement</a:t>
          </a:r>
          <a:r>
            <a:rPr lang="en-US" sz="2500" kern="1200"/>
            <a:t> </a:t>
          </a:r>
          <a:r>
            <a:rPr lang="en-US" sz="2500" kern="1200">
              <a:latin typeface="Neue Haas Grotesk Text Pro"/>
            </a:rPr>
            <a:t>of the</a:t>
          </a:r>
          <a:r>
            <a:rPr lang="en-US" sz="2500" kern="1200"/>
            <a:t> CCRI</a:t>
          </a:r>
          <a:r>
            <a:rPr lang="en-US" sz="2500" kern="1200">
              <a:latin typeface="Neue Haas Grotesk Text Pro"/>
            </a:rPr>
            <a:t> (20%)</a:t>
          </a:r>
          <a:r>
            <a:rPr lang="en-US" sz="2500" kern="1200"/>
            <a:t> </a:t>
          </a:r>
          <a:r>
            <a:rPr lang="en-US" sz="2500" kern="1200">
              <a:latin typeface="Neue Haas Grotesk Text Pro"/>
            </a:rPr>
            <a:t>component of</a:t>
          </a:r>
          <a:r>
            <a:rPr lang="en-US" sz="2500" kern="1200"/>
            <a:t> </a:t>
          </a:r>
          <a:r>
            <a:rPr lang="en-US" sz="2500" kern="1200">
              <a:latin typeface="Neue Haas Grotesk Text Pro"/>
            </a:rPr>
            <a:t>the school letter</a:t>
          </a:r>
          <a:r>
            <a:rPr lang="en-US" sz="2500" kern="1200"/>
            <a:t> grade</a:t>
          </a:r>
        </a:p>
      </dsp:txBody>
      <dsp:txXfrm>
        <a:off x="1515593" y="560"/>
        <a:ext cx="9137985" cy="1312201"/>
      </dsp:txXfrm>
    </dsp:sp>
    <dsp:sp modelId="{99FFA561-D581-427D-BBBF-39F7606B583B}">
      <dsp:nvSpPr>
        <dsp:cNvPr id="0" name=""/>
        <dsp:cNvSpPr/>
      </dsp:nvSpPr>
      <dsp:spPr>
        <a:xfrm>
          <a:off x="0" y="1640813"/>
          <a:ext cx="10653579" cy="131220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264705-FF27-4D3F-99CE-43A45F0D451A}">
      <dsp:nvSpPr>
        <dsp:cNvPr id="0" name=""/>
        <dsp:cNvSpPr/>
      </dsp:nvSpPr>
      <dsp:spPr>
        <a:xfrm>
          <a:off x="396941" y="1936058"/>
          <a:ext cx="721711" cy="721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4FB6CC-25F8-4D3A-8C01-8BCBBAA8AED9}">
      <dsp:nvSpPr>
        <dsp:cNvPr id="0" name=""/>
        <dsp:cNvSpPr/>
      </dsp:nvSpPr>
      <dsp:spPr>
        <a:xfrm>
          <a:off x="1515593" y="1640813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Monthly tracking of </a:t>
          </a:r>
          <a:r>
            <a:rPr lang="en-US" sz="2500" kern="1200">
              <a:latin typeface="Neue Haas Grotesk Text Pro"/>
            </a:rPr>
            <a:t>senior</a:t>
          </a:r>
          <a:r>
            <a:rPr lang="en-US" sz="2500" kern="1200"/>
            <a:t> </a:t>
          </a:r>
          <a:r>
            <a:rPr lang="en-US" sz="2500" kern="1200">
              <a:latin typeface="Neue Haas Grotesk Text Pro"/>
            </a:rPr>
            <a:t>credits and passing grades</a:t>
          </a:r>
          <a:endParaRPr lang="en-US" sz="2500" kern="1200"/>
        </a:p>
      </dsp:txBody>
      <dsp:txXfrm>
        <a:off x="1515593" y="1640813"/>
        <a:ext cx="9137985" cy="1312201"/>
      </dsp:txXfrm>
    </dsp:sp>
    <dsp:sp modelId="{8E65CF02-0947-4BE7-A0C2-1C65DAF3F3DF}">
      <dsp:nvSpPr>
        <dsp:cNvPr id="0" name=""/>
        <dsp:cNvSpPr/>
      </dsp:nvSpPr>
      <dsp:spPr>
        <a:xfrm>
          <a:off x="0" y="3281065"/>
          <a:ext cx="10653579" cy="131220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7BDFA-5198-4F5F-B135-8432D00821EF}">
      <dsp:nvSpPr>
        <dsp:cNvPr id="0" name=""/>
        <dsp:cNvSpPr/>
      </dsp:nvSpPr>
      <dsp:spPr>
        <a:xfrm>
          <a:off x="396941" y="3576310"/>
          <a:ext cx="721711" cy="7217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4EF684-1E47-4B81-ADA8-716A518EAC23}">
      <dsp:nvSpPr>
        <dsp:cNvPr id="0" name=""/>
        <dsp:cNvSpPr/>
      </dsp:nvSpPr>
      <dsp:spPr>
        <a:xfrm>
          <a:off x="1515593" y="3281065"/>
          <a:ext cx="9137985" cy="1312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5" tIns="138875" rIns="138875" bIns="138875" numCol="1" spcCol="1270" anchor="ctr" anchorCtr="0">
          <a:noAutofit/>
        </a:bodyPr>
        <a:lstStyle/>
        <a:p>
          <a:pPr marL="0" lvl="0" indent="0" algn="l" defTabSz="11112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Data shared </a:t>
          </a:r>
          <a:r>
            <a:rPr lang="en-US" sz="2500" kern="1200">
              <a:latin typeface="Neue Haas Grotesk Text Pro"/>
            </a:rPr>
            <a:t>monthly </a:t>
          </a:r>
          <a:r>
            <a:rPr lang="en-US" sz="2500" kern="1200"/>
            <a:t>with </a:t>
          </a:r>
          <a:r>
            <a:rPr lang="en-US" sz="2500" kern="1200">
              <a:latin typeface="Neue Haas Grotesk Text Pro"/>
            </a:rPr>
            <a:t>the </a:t>
          </a:r>
          <a:r>
            <a:rPr lang="en-US" sz="2500" kern="1200"/>
            <a:t>Administration</a:t>
          </a:r>
        </a:p>
      </dsp:txBody>
      <dsp:txXfrm>
        <a:off x="1515593" y="3281065"/>
        <a:ext cx="9137985" cy="13122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010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7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975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210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544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609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01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419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72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6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896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5856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509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784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247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92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9845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6175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809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733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906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357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5474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8986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029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1391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8570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1152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3788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905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2479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324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4905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7871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2433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9014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7407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43314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882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7836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8418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3132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2772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917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062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710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210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98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65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0" r:id="rId6"/>
    <p:sldLayoutId id="2147483726" r:id="rId7"/>
    <p:sldLayoutId id="2147483727" r:id="rId8"/>
    <p:sldLayoutId id="2147483728" r:id="rId9"/>
    <p:sldLayoutId id="2147483729" r:id="rId10"/>
    <p:sldLayoutId id="2147483731" r:id="rId11"/>
    <p:sldLayoutId id="2147483738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920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hyperlink" Target="https://pxhere.com/fr/photo/132360" TargetMode="External"/><Relationship Id="rId7" Type="http://schemas.openxmlformats.org/officeDocument/2006/relationships/hyperlink" Target="https://www.historyonthenet.com/authentichistory/1898-1913/2-progressivism/3-laborreform/2-hine/index.html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hyperlink" Target="https://www.mezzacotta.net/garfield/?comic=5325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joyfoodsunshine.com/best-pancake-recipe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/>
              <a:t>SABINO COUNSELING DEPARTMENT </a:t>
            </a:r>
            <a:br>
              <a:rPr lang="en-US"/>
            </a:br>
            <a:r>
              <a:rPr lang="en-US"/>
              <a:t>ADVISORY COUNCIL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SPRING 2026</a:t>
            </a:r>
          </a:p>
        </p:txBody>
      </p:sp>
      <p:pic>
        <p:nvPicPr>
          <p:cNvPr id="4" name="Picture 3" descr="Floral design made with continuous lines">
            <a:extLst>
              <a:ext uri="{FF2B5EF4-FFF2-40B4-BE49-F238E27FC236}">
                <a16:creationId xmlns:a16="http://schemas.microsoft.com/office/drawing/2014/main" id="{6FF2E5D1-A278-94A5-F04E-CF9B3D5ECE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109" r="17616" b="42"/>
          <a:stretch>
            <a:fillRect/>
          </a:stretch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B410C-8A4B-13DF-C609-E6578E383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10270671" cy="1188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COUNSELING DEPARTMENT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4170A-1DC4-22D8-C68A-5109B8E6D3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6915" y="2143796"/>
            <a:ext cx="4868347" cy="369331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en-US" b="1" u="sng"/>
              <a:t>Renee Ibarra</a:t>
            </a:r>
            <a:r>
              <a:rPr lang="en-US"/>
              <a:t>: Department Chair-Counselor for Alpha Students O-Z</a:t>
            </a:r>
          </a:p>
          <a:p>
            <a:pPr>
              <a:lnSpc>
                <a:spcPct val="120000"/>
              </a:lnSpc>
            </a:pPr>
            <a:r>
              <a:rPr lang="en-US" b="1" u="sng"/>
              <a:t>Kristine Mateos</a:t>
            </a:r>
            <a:r>
              <a:rPr lang="en-US"/>
              <a:t>: Counselor for Alpha Students A-G</a:t>
            </a:r>
          </a:p>
          <a:p>
            <a:pPr>
              <a:lnSpc>
                <a:spcPct val="120000"/>
              </a:lnSpc>
            </a:pPr>
            <a:r>
              <a:rPr lang="en-US" b="1" u="sng"/>
              <a:t>Photini Deshaies</a:t>
            </a:r>
            <a:r>
              <a:rPr lang="en-US"/>
              <a:t>: Counselor for Alpha Students H-N</a:t>
            </a:r>
          </a:p>
          <a:p>
            <a:pPr>
              <a:lnSpc>
                <a:spcPct val="120000"/>
              </a:lnSpc>
            </a:pPr>
            <a:r>
              <a:rPr lang="en-US" b="1" u="sng"/>
              <a:t>Dr. Alexander Karaman</a:t>
            </a:r>
            <a:r>
              <a:rPr lang="en-US"/>
              <a:t>: College &amp; Career Counselor</a:t>
            </a:r>
          </a:p>
          <a:p>
            <a:pPr>
              <a:lnSpc>
                <a:spcPct val="120000"/>
              </a:lnSpc>
            </a:pPr>
            <a:r>
              <a:rPr lang="en-US" b="1" u="sng"/>
              <a:t>Steve Marks</a:t>
            </a:r>
            <a:r>
              <a:rPr lang="en-US"/>
              <a:t>:  MTSS Facilitator</a:t>
            </a:r>
          </a:p>
        </p:txBody>
      </p:sp>
      <p:pic>
        <p:nvPicPr>
          <p:cNvPr id="18" name="Content Placeholder 17" descr="Sabino High School | AZPreps365">
            <a:extLst>
              <a:ext uri="{FF2B5EF4-FFF2-40B4-BE49-F238E27FC236}">
                <a16:creationId xmlns:a16="http://schemas.microsoft.com/office/drawing/2014/main" id="{9D5E0816-BAFC-F046-529D-FBAD61189B6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11303" b="12135"/>
          <a:stretch/>
        </p:blipFill>
        <p:spPr>
          <a:xfrm>
            <a:off x="6705600" y="2657475"/>
            <a:ext cx="5486401" cy="420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96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97310-3BB6-B144-C43E-C556CE4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Advisory Committee Members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6C3FE-9FAA-1397-AB22-62F22AED3EF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Counseling Team</a:t>
            </a:r>
          </a:p>
          <a:p>
            <a:r>
              <a:rPr lang="en-US"/>
              <a:t>Parents</a:t>
            </a:r>
          </a:p>
          <a:p>
            <a:r>
              <a:rPr lang="en-US"/>
              <a:t>Students</a:t>
            </a:r>
          </a:p>
          <a:p>
            <a:r>
              <a:rPr lang="en-US"/>
              <a:t>Staff</a:t>
            </a:r>
          </a:p>
          <a:p>
            <a:r>
              <a:rPr lang="en-US"/>
              <a:t>Community members</a:t>
            </a:r>
          </a:p>
          <a:p>
            <a:r>
              <a:rPr lang="en-US"/>
              <a:t>Site Administration</a:t>
            </a:r>
          </a:p>
          <a:p>
            <a:r>
              <a:rPr lang="en-US"/>
              <a:t>District Leaders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427558-FBC3-DBD5-D2EB-124D51272E7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For all: we appreciate your time as it provides us necessary insights from your perspective in our efforts to improve our supports for all Sabino students</a:t>
            </a:r>
          </a:p>
          <a:p>
            <a:r>
              <a:rPr lang="en-US"/>
              <a:t>Sabino students: your participation on this committee looks good on college applications; also, let us know if you would like us to write a letter of recommendation for you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70617-D967-27F9-7E38-FED15DC6A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76F3F-7794-441F-91F4-B3681CECB561}" type="datetime1"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4C86F7-E15C-ECD6-A751-38834F621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A173CC-E97E-D8F0-89AA-A148EB4E2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526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3271E-2B8F-CF33-208C-8F8C3C965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follow the ASCA National Model</a:t>
            </a:r>
          </a:p>
        </p:txBody>
      </p:sp>
      <p:pic>
        <p:nvPicPr>
          <p:cNvPr id="5" name="Content Placeholder 4" descr="School Counseling Organizations ...">
            <a:extLst>
              <a:ext uri="{FF2B5EF4-FFF2-40B4-BE49-F238E27FC236}">
                <a16:creationId xmlns:a16="http://schemas.microsoft.com/office/drawing/2014/main" id="{028184D0-9C59-1110-1B7E-015AF83CB34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00938" y="3231367"/>
            <a:ext cx="4106962" cy="1824218"/>
          </a:xfrm>
        </p:spPr>
      </p:pic>
      <p:pic>
        <p:nvPicPr>
          <p:cNvPr id="6" name="Content Placeholder 5" descr="School Counseling – Liberty School">
            <a:extLst>
              <a:ext uri="{FF2B5EF4-FFF2-40B4-BE49-F238E27FC236}">
                <a16:creationId xmlns:a16="http://schemas.microsoft.com/office/drawing/2014/main" id="{AAD3BB53-8AD8-FDE6-BB26-EE9C498229E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03638" y="2661977"/>
            <a:ext cx="2789378" cy="2750795"/>
          </a:xfrm>
        </p:spPr>
      </p:pic>
    </p:spTree>
    <p:extLst>
      <p:ext uri="{BB962C8B-B14F-4D97-AF65-F5344CB8AC3E}">
        <p14:creationId xmlns:p14="http://schemas.microsoft.com/office/powerpoint/2010/main" val="2892453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group of graduates in black gowns&#10;&#10;AI-generated content may be incorrect.">
            <a:extLst>
              <a:ext uri="{FF2B5EF4-FFF2-40B4-BE49-F238E27FC236}">
                <a16:creationId xmlns:a16="http://schemas.microsoft.com/office/drawing/2014/main" id="{E200AFF0-2158-7C51-29BC-DD6DEA6F79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12349FF-7742-42ED-ADF3-238B5DDD1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237318"/>
            <a:ext cx="12188952" cy="2620682"/>
          </a:xfrm>
          <a:prstGeom prst="rect">
            <a:avLst/>
          </a:prstGeom>
          <a:gradFill>
            <a:gsLst>
              <a:gs pos="42000">
                <a:srgbClr val="000000">
                  <a:alpha val="14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1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E79BF8-76D5-413A-9B71-95A61917D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58" y="5528235"/>
            <a:ext cx="10696574" cy="77096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>
                <a:solidFill>
                  <a:srgbClr val="FFFFFF"/>
                </a:solidFill>
              </a:rPr>
              <a:t>Achievement gap plan &amp; Data Report update: 2025-2026</a:t>
            </a:r>
          </a:p>
        </p:txBody>
      </p:sp>
    </p:spTree>
    <p:extLst>
      <p:ext uri="{BB962C8B-B14F-4D97-AF65-F5344CB8AC3E}">
        <p14:creationId xmlns:p14="http://schemas.microsoft.com/office/powerpoint/2010/main" val="28964514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E1D1-FF6C-8217-43FD-5F39E6AB5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r>
              <a:rPr lang="en-US"/>
              <a:t>Maintain High Data Rates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629CA7B8-8257-D95A-D8DA-5A60A06995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5D941EE-DB7F-48DD-A610-67C4135CA18C}" type="datetime1">
              <a:pPr>
                <a:spcAft>
                  <a:spcPts val="600"/>
                </a:spcAft>
              </a:pPr>
              <a:t>4/28/2026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EEA8C05-DB02-C7D5-D675-9BE38924E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413C12E-2B17-1EAC-3E4C-3805E1572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58C9AF-BC93-07DF-FB23-428646DCFF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2647" y="1715532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6393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44F5D-3EE1-CF0B-9136-33A2F1C56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 anchor="t">
            <a:normAutofit/>
          </a:bodyPr>
          <a:lstStyle/>
          <a:p>
            <a:r>
              <a:rPr lang="en-US"/>
              <a:t>Data Report Outcome – FAFSA Completion and State University Admissions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0BB86-58BE-9BEF-1945-FC633420E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2815" y="1825625"/>
            <a:ext cx="5541433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400"/>
              <a:t>FAFSA Completion Rates</a:t>
            </a: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en-US" sz="1400"/>
              <a:t>2025 YTD: 44% of Seniors Completed FAFSA – 4/28/2025</a:t>
            </a: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en-US" sz="1400"/>
              <a:t>2026 YTD: 53% of Seniors Completed FAFSA – 4/22/2026</a:t>
            </a:r>
          </a:p>
          <a:p>
            <a:pPr>
              <a:lnSpc>
                <a:spcPct val="110000"/>
              </a:lnSpc>
            </a:pPr>
            <a:r>
              <a:rPr lang="en-US" sz="1400"/>
              <a:t>State University Admissions Totals</a:t>
            </a: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en-US" sz="1400"/>
              <a:t>ASU: 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2025, 19 Admits – 9.6%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2026, 19 Admits – 10.5%</a:t>
            </a: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en-US" sz="1400"/>
              <a:t>NAU: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2025, 23 Admits – 11.7%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2026, 35 Admits – 19.4%</a:t>
            </a: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en-US" sz="1400"/>
              <a:t>UA: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2025, 72 Admits – 36.7%</a:t>
            </a:r>
          </a:p>
          <a:p>
            <a:pPr lvl="2">
              <a:lnSpc>
                <a:spcPct val="110000"/>
              </a:lnSpc>
              <a:buFont typeface="Wingdings" panose="020B0604020202020204" pitchFamily="34" charset="0"/>
              <a:buChar char="§"/>
            </a:pPr>
            <a:r>
              <a:rPr lang="en-US" sz="1400"/>
              <a:t>2026, 76 Admits – 42.2%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03AB89-0F29-677A-2302-03F32F8C25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929" r="4584" b="-1"/>
          <a:stretch>
            <a:fillRect/>
          </a:stretch>
        </p:blipFill>
        <p:spPr>
          <a:xfrm>
            <a:off x="6172200" y="1825625"/>
            <a:ext cx="5181600" cy="4351338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55B8A-A3FB-8945-7F2B-032900F5F9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43E2C71-D5C5-4317-BBDE-32598FCB438F}" type="datetime1">
              <a:pPr>
                <a:spcAft>
                  <a:spcPts val="600"/>
                </a:spcAft>
              </a:pPr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32F81A-0D6A-9CF4-2801-5668C7BEE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0CEA4-6D5B-8135-9860-1F0F15AD6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43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pic>
        <p:nvPicPr>
          <p:cNvPr id="4" name="Content Placeholder 3" descr="A group of people sitting around a table&#10;&#10;AI-generated content may be incorrect.">
            <a:extLst>
              <a:ext uri="{FF2B5EF4-FFF2-40B4-BE49-F238E27FC236}">
                <a16:creationId xmlns:a16="http://schemas.microsoft.com/office/drawing/2014/main" id="{74C2936D-8DD9-CD18-0BDB-E5DD4BA2F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663" r="6428" b="9493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CCA9273-E74E-A306-1F74-BEF9EDA305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246217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8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sto M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6C598B-A716-4A49-6F9F-572CEFB7C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39" y="175147"/>
            <a:ext cx="7978385" cy="9162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/>
              <a:t>STUDENT SUPPORT  TEAM 2025-2026</a:t>
            </a:r>
          </a:p>
        </p:txBody>
      </p:sp>
    </p:spTree>
    <p:extLst>
      <p:ext uri="{BB962C8B-B14F-4D97-AF65-F5344CB8AC3E}">
        <p14:creationId xmlns:p14="http://schemas.microsoft.com/office/powerpoint/2010/main" val="3444793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E5B38-ED37-4D18-7E10-196E32312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STUDENT SUPPORT TEAM 2025-2026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44A43B-1D74-CCD3-F9C7-51A8108BE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4" y="4242081"/>
            <a:ext cx="3050438" cy="576262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TEAM MEMBERS</a:t>
            </a:r>
          </a:p>
        </p:txBody>
      </p:sp>
      <p:pic>
        <p:nvPicPr>
          <p:cNvPr id="12" name="Picture Placeholder 11" descr="A group of hands holding puzzle pieces&#10;&#10;AI-generated content may be incorrect.">
            <a:extLst>
              <a:ext uri="{FF2B5EF4-FFF2-40B4-BE49-F238E27FC236}">
                <a16:creationId xmlns:a16="http://schemas.microsoft.com/office/drawing/2014/main" id="{8B26A88C-144F-D5EB-37B5-8E3EF8936F57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9024" b="9024"/>
          <a:stretch/>
        </p:blipFill>
        <p:spPr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9EA48D-1086-898C-F2D9-C5EEC86D4528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1154954" y="4828370"/>
            <a:ext cx="3050438" cy="1198688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900"/>
              <a:t>Administrator</a:t>
            </a:r>
          </a:p>
          <a:p>
            <a:pPr algn="ctr"/>
            <a:r>
              <a:rPr lang="en-US" sz="900"/>
              <a:t>Counselors</a:t>
            </a:r>
          </a:p>
          <a:p>
            <a:pPr algn="ctr"/>
            <a:r>
              <a:rPr lang="en-US" sz="900"/>
              <a:t>MTSS Facilitator</a:t>
            </a:r>
          </a:p>
          <a:p>
            <a:pPr algn="ctr"/>
            <a:r>
              <a:rPr lang="en-US" sz="900"/>
              <a:t>Community Health Worker</a:t>
            </a:r>
          </a:p>
          <a:p>
            <a:pPr algn="ctr"/>
            <a:r>
              <a:rPr lang="en-US" sz="900"/>
              <a:t>ISS Teacher</a:t>
            </a:r>
          </a:p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586B5F2-7414-6E94-ECEA-959C2831E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88654" y="4242081"/>
            <a:ext cx="3050438" cy="5762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AGENDA TOPICS</a:t>
            </a:r>
          </a:p>
        </p:txBody>
      </p:sp>
      <p:pic>
        <p:nvPicPr>
          <p:cNvPr id="13" name="Picture Placeholder 12" descr="A pencil and a paper&#10;&#10;AI-generated content may be incorrect.">
            <a:extLst>
              <a:ext uri="{FF2B5EF4-FFF2-40B4-BE49-F238E27FC236}">
                <a16:creationId xmlns:a16="http://schemas.microsoft.com/office/drawing/2014/main" id="{4617F070-8DDE-F4C7-9C20-5D369DA34EA6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/>
          <a:srcRect t="13838" b="13838"/>
          <a:stretch/>
        </p:blipFill>
        <p:spPr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077542-6779-593E-5E41-A7AD8543657E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570172" y="4828369"/>
            <a:ext cx="3050438" cy="1198688"/>
          </a:xfrm>
        </p:spPr>
        <p:txBody>
          <a:bodyPr>
            <a:normAutofit fontScale="85000" lnSpcReduction="20000"/>
          </a:bodyPr>
          <a:lstStyle/>
          <a:p>
            <a:r>
              <a:rPr lang="en-US"/>
              <a:t>Data Review-Academic/Discipline/MTSS</a:t>
            </a:r>
          </a:p>
          <a:p>
            <a:r>
              <a:rPr lang="en-US"/>
              <a:t>Student Intervention Review</a:t>
            </a:r>
          </a:p>
          <a:p>
            <a:r>
              <a:rPr lang="en-US"/>
              <a:t>Student Support Planning 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976A1CF-144B-CA78-56B3-638513BBC3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63249" y="4191950"/>
            <a:ext cx="3051095" cy="576262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QUARTERLY</a:t>
            </a:r>
          </a:p>
        </p:txBody>
      </p:sp>
      <p:pic>
        <p:nvPicPr>
          <p:cNvPr id="14" name="Picture Placeholder 13" descr="A hourglass with a white sand running through it&#10;&#10;AI-generated content may be incorrect.">
            <a:extLst>
              <a:ext uri="{FF2B5EF4-FFF2-40B4-BE49-F238E27FC236}">
                <a16:creationId xmlns:a16="http://schemas.microsoft.com/office/drawing/2014/main" id="{19109BC9-8255-8B9A-4FA4-0882DFE763D9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/>
          <a:srcRect t="5835" b="5835"/>
          <a:stretch/>
        </p:blipFill>
        <p:spPr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3BB6CA7-892A-3C53-225D-FF28B5041820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7982775" y="4828368"/>
            <a:ext cx="3051096" cy="1198688"/>
          </a:xfrm>
        </p:spPr>
        <p:txBody>
          <a:bodyPr/>
          <a:lstStyle/>
          <a:p>
            <a:r>
              <a:rPr lang="en-US"/>
              <a:t>Meetings are quarterly for about an hour</a:t>
            </a:r>
          </a:p>
        </p:txBody>
      </p:sp>
    </p:spTree>
    <p:extLst>
      <p:ext uri="{BB962C8B-B14F-4D97-AF65-F5344CB8AC3E}">
        <p14:creationId xmlns:p14="http://schemas.microsoft.com/office/powerpoint/2010/main" val="4003285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1D481-B9A8-0B24-079A-3B516FBF5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 SUPPORT TEAM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5BA05F-24DE-E5EF-8357-C7CE47BB69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OUTCOME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7163873-95DF-5499-CF99-A0342E8B90B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/>
              <a:t>The TEAM met 5x this school year</a:t>
            </a:r>
          </a:p>
          <a:p>
            <a:r>
              <a:rPr lang="en-US"/>
              <a:t>Reviewed and analyzed data from discipline reports, MTSS interventions, counseling team reports, and community health worker reports</a:t>
            </a:r>
          </a:p>
          <a:p>
            <a:r>
              <a:rPr lang="en-US"/>
              <a:t>Monthly data allowed the team to look at student trends during the school year</a:t>
            </a:r>
          </a:p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301051-B67D-278C-6CF8-DB0257F5C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/>
              <a:t>POSSIBLE RECOMMENDATIONS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C27AD90-207D-F49E-238B-E387278881D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/>
              <a:t>Continue meeting quarterly next school year</a:t>
            </a:r>
          </a:p>
          <a:p>
            <a:r>
              <a:rPr lang="en-US"/>
              <a:t>Improve how the use of data is used to drive interventions and develop targeted goals throughout next year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Discipline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MTSS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Counseling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Community Health</a:t>
            </a:r>
          </a:p>
          <a:p>
            <a:pPr marL="228600" lvl="1" indent="0">
              <a:buNone/>
            </a:pPr>
            <a:r>
              <a:rPr lang="en-US"/>
              <a:t> </a:t>
            </a:r>
          </a:p>
          <a:p>
            <a:endParaRPr lang="en-US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F4350A9F-B758-C7C3-C3A4-38D7970C8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5E556-EBC3-4EF4-91FF-A4D454614BBA}" type="datetime1">
              <a:t>4/28/2026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5F4F90F1-5C88-AE63-AF9E-E83A4ECE6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678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lose-up of a hand raised in front of a chalkboard&#10;&#10;AI-generated content may be incorrect.">
            <a:extLst>
              <a:ext uri="{FF2B5EF4-FFF2-40B4-BE49-F238E27FC236}">
                <a16:creationId xmlns:a16="http://schemas.microsoft.com/office/drawing/2014/main" id="{815B1FFB-FBD9-6DEE-4B38-0B2D24E3F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3379" b="23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12349FF-7742-42ED-ADF3-238B5DDD1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237318"/>
            <a:ext cx="12188952" cy="2620682"/>
          </a:xfrm>
          <a:prstGeom prst="rect">
            <a:avLst/>
          </a:prstGeom>
          <a:gradFill>
            <a:gsLst>
              <a:gs pos="42000">
                <a:srgbClr val="000000">
                  <a:alpha val="14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1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8279FF-1CB0-9527-B590-CF8C74FAB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58" y="5528235"/>
            <a:ext cx="10696574" cy="7709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TIER 1 INTERVENTION:  LESSON PLANS</a:t>
            </a:r>
          </a:p>
        </p:txBody>
      </p:sp>
    </p:spTree>
    <p:extLst>
      <p:ext uri="{BB962C8B-B14F-4D97-AF65-F5344CB8AC3E}">
        <p14:creationId xmlns:p14="http://schemas.microsoft.com/office/powerpoint/2010/main" val="3286456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9F4D9-0446-2D51-E8DB-208938B0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/>
              <a:t>CLASSROOM LESSONS- TIER 1 INTERVENTIONS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26206E-1BE5-1264-E90A-C00490DE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289275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SCHOOLWIDE</a:t>
            </a:r>
          </a:p>
        </p:txBody>
      </p:sp>
      <p:pic>
        <p:nvPicPr>
          <p:cNvPr id="12" name="Picture Placeholder 11" descr="Blackboard and yellow chairs in a classroom">
            <a:extLst>
              <a:ext uri="{FF2B5EF4-FFF2-40B4-BE49-F238E27FC236}">
                <a16:creationId xmlns:a16="http://schemas.microsoft.com/office/drawing/2014/main" id="{C1C82FBD-98AC-327D-6744-A6FCC033BB03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2476" r="2476"/>
          <a:stretch/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8D90EE-942A-070D-54B4-2434BC858F31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>
            <a:normAutofit/>
          </a:bodyPr>
          <a:lstStyle/>
          <a:p>
            <a:r>
              <a:rPr lang="en-US"/>
              <a:t>Quarterly Lessons </a:t>
            </a:r>
          </a:p>
          <a:p>
            <a:r>
              <a:rPr lang="en-US"/>
              <a:t>All grade levels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3886E8-FD85-DA21-C558-D1BB2E14D6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68865" y="4394299"/>
            <a:ext cx="3050438" cy="427821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ACADEMIC </a:t>
            </a:r>
          </a:p>
        </p:txBody>
      </p:sp>
      <p:pic>
        <p:nvPicPr>
          <p:cNvPr id="13" name="Picture Placeholder 12" descr="Colored pencils inside a pencil holder which is on top of a wood table">
            <a:extLst>
              <a:ext uri="{FF2B5EF4-FFF2-40B4-BE49-F238E27FC236}">
                <a16:creationId xmlns:a16="http://schemas.microsoft.com/office/drawing/2014/main" id="{42E440B2-9AF5-61D6-F6E0-79BC3873499F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/>
          <a:srcRect t="5619" b="5619"/>
          <a:stretch/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BCC09E3-4AC9-7A9B-3EE2-FC98682CD981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570172" y="4911183"/>
            <a:ext cx="3050438" cy="1115874"/>
          </a:xfrm>
        </p:spPr>
        <p:txBody>
          <a:bodyPr>
            <a:normAutofit fontScale="62500" lnSpcReduction="20000"/>
          </a:bodyPr>
          <a:lstStyle/>
          <a:p>
            <a:r>
              <a:rPr lang="en-US"/>
              <a:t>Self-Advocacy</a:t>
            </a:r>
          </a:p>
          <a:p>
            <a:r>
              <a:rPr lang="en-US"/>
              <a:t>Academic Problem-Solving</a:t>
            </a:r>
          </a:p>
          <a:p>
            <a:r>
              <a:rPr lang="en-US"/>
              <a:t>Credit Overview</a:t>
            </a:r>
          </a:p>
          <a:p>
            <a:r>
              <a:rPr lang="en-US"/>
              <a:t>Course Requests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187896-FB34-1BF2-C076-3C90E04717F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289275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</a:rPr>
              <a:t>SEL</a:t>
            </a:r>
          </a:p>
        </p:txBody>
      </p:sp>
      <p:pic>
        <p:nvPicPr>
          <p:cNvPr id="14" name="Picture Placeholder 13" descr="Range of moods sticky notes">
            <a:extLst>
              <a:ext uri="{FF2B5EF4-FFF2-40B4-BE49-F238E27FC236}">
                <a16:creationId xmlns:a16="http://schemas.microsoft.com/office/drawing/2014/main" id="{EFAB72E7-2AC5-7AF3-6D9A-48B1E8181B28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/>
          <a:srcRect t="5640" b="5640"/>
          <a:stretch/>
        </p:blipFill>
        <p:spPr/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76F2290-1944-9DE2-C716-0B6E4E255B16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7982775" y="4822117"/>
            <a:ext cx="3051096" cy="1204939"/>
          </a:xfrm>
        </p:spPr>
        <p:txBody>
          <a:bodyPr>
            <a:normAutofit/>
          </a:bodyPr>
          <a:lstStyle/>
          <a:p>
            <a:r>
              <a:rPr lang="en-US" sz="1200"/>
              <a:t>1st Q: "Wise Mind"- Emotional Regulations/Stress Reduction Model</a:t>
            </a:r>
          </a:p>
          <a:p>
            <a:r>
              <a:rPr lang="en-US" sz="1200"/>
              <a:t>2nd Q: Introduction to Substance Abuse Issues</a:t>
            </a:r>
          </a:p>
          <a:p>
            <a:endParaRPr lang="en-US" sz="1200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432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A183A-A541-7C40-C071-5D0576394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CLASSROOM LESSONS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D850033-24BC-0E14-0675-A3403C6BB3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OUTCOME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B84DC-49F3-D217-1150-7865A871300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 marL="342900" indent="-342900">
              <a:buAutoNum type="arabicPeriod"/>
            </a:pPr>
            <a:r>
              <a:rPr lang="en-US" sz="1400"/>
              <a:t>Due to time constraints and schoolwide spring testing, there was no counselor lesson for 4th quarter*</a:t>
            </a:r>
          </a:p>
          <a:p>
            <a:pPr lvl="1" indent="-342900">
              <a:lnSpc>
                <a:spcPct val="120000"/>
              </a:lnSpc>
              <a:buFont typeface="Courier New,monospace" panose="020B0504020202020204" pitchFamily="34" charset="0"/>
              <a:buChar char="o"/>
            </a:pPr>
            <a:r>
              <a:rPr lang="en-US" sz="1200"/>
              <a:t>*4th Quarter Lesson</a:t>
            </a:r>
          </a:p>
          <a:p>
            <a:pPr lvl="2">
              <a:lnSpc>
                <a:spcPct val="120000"/>
              </a:lnSpc>
              <a:buFont typeface="Wingdings" panose="020B0504020202020204" pitchFamily="34" charset="0"/>
              <a:buChar char="§"/>
            </a:pPr>
            <a:r>
              <a:rPr lang="en-US" sz="1200"/>
              <a:t>Academic: Final quarter review</a:t>
            </a:r>
          </a:p>
          <a:p>
            <a:pPr lvl="2">
              <a:lnSpc>
                <a:spcPct val="120000"/>
              </a:lnSpc>
              <a:buFont typeface="Wingdings" panose="020B0504020202020204" pitchFamily="34" charset="0"/>
              <a:buChar char="§"/>
            </a:pPr>
            <a:r>
              <a:rPr lang="en-US" sz="1200"/>
              <a:t>SEL: Self-Talk:  Inner Critic vs. Inner Coach</a:t>
            </a:r>
          </a:p>
          <a:p>
            <a:pPr marL="342900" indent="-342900">
              <a:buAutoNum type="arabicPeriod"/>
            </a:pPr>
            <a:r>
              <a:rPr lang="en-US" sz="1400"/>
              <a:t>Seniors were unable to receive the 3rd quarter Senior Lesson* due to senior teacher time constraints  </a:t>
            </a:r>
          </a:p>
          <a:p>
            <a:pPr lvl="1">
              <a:lnSpc>
                <a:spcPct val="120000"/>
              </a:lnSpc>
              <a:buFont typeface="Courier New,monospace" panose="020B0504020202020204" pitchFamily="34" charset="0"/>
              <a:buChar char="o"/>
            </a:pPr>
            <a:r>
              <a:rPr lang="en-US" sz="1200"/>
              <a:t>*Senior Lesson</a:t>
            </a:r>
          </a:p>
          <a:p>
            <a:pPr lvl="2">
              <a:lnSpc>
                <a:spcPct val="120000"/>
              </a:lnSpc>
              <a:buFont typeface="Wingdings,Sans-Serif" panose="020B0504020202020204" pitchFamily="34" charset="0"/>
              <a:buChar char="§"/>
            </a:pPr>
            <a:r>
              <a:rPr lang="en-US" sz="1200"/>
              <a:t>Graduation requirements review</a:t>
            </a:r>
          </a:p>
          <a:p>
            <a:pPr lvl="2">
              <a:lnSpc>
                <a:spcPct val="120000"/>
              </a:lnSpc>
              <a:buFont typeface="Wingdings,Sans-Serif" panose="020B0504020202020204" pitchFamily="34" charset="0"/>
              <a:buChar char="§"/>
            </a:pPr>
            <a:r>
              <a:rPr lang="en-US" sz="1200"/>
              <a:t>Credit review</a:t>
            </a:r>
          </a:p>
          <a:p>
            <a:pPr lvl="2">
              <a:lnSpc>
                <a:spcPct val="120000"/>
              </a:lnSpc>
              <a:buFont typeface="Wingdings,Sans-Serif" panose="020B0504020202020204" pitchFamily="34" charset="0"/>
              <a:buChar char="§"/>
            </a:pPr>
            <a:r>
              <a:rPr lang="en-US" sz="1200"/>
              <a:t>SEL: Self-advocacy</a:t>
            </a:r>
          </a:p>
          <a:p>
            <a:pPr marL="617220" lvl="1" indent="-342900">
              <a:buFont typeface="Courier New,monospace" panose="020B0504020202020204" pitchFamily="34" charset="0"/>
              <a:buChar char="o"/>
            </a:pP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5A9AE83-50CA-ACEB-3EFA-56C6E471D5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/>
              <a:t>POSSIBLE RECOMMENDATIONS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3416C2D-D7B4-BDF1-407D-31A9C5253D1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/>
              <a:t>Provide counselor lessons "delivery calendar" to teachers at the beginning of the year for planning</a:t>
            </a:r>
          </a:p>
          <a:p>
            <a:r>
              <a:rPr lang="en-US"/>
              <a:t>Teachers provide counselors with a day/time during each quarter to provide the lesson, at the beginning of the year (more teacher buy in)</a:t>
            </a:r>
          </a:p>
          <a:p>
            <a:r>
              <a:rPr lang="en-US"/>
              <a:t>Less spring testing (just kidding)</a:t>
            </a:r>
          </a:p>
        </p:txBody>
      </p:sp>
    </p:spTree>
    <p:extLst>
      <p:ext uri="{BB962C8B-B14F-4D97-AF65-F5344CB8AC3E}">
        <p14:creationId xmlns:p14="http://schemas.microsoft.com/office/powerpoint/2010/main" val="1210189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1E28B-64B7-AF88-73D2-FA8F970A6D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18289" y="434704"/>
            <a:ext cx="7588155" cy="1097154"/>
          </a:xfrm>
        </p:spPr>
        <p:txBody>
          <a:bodyPr/>
          <a:lstStyle/>
          <a:p>
            <a:r>
              <a:rPr lang="en-US" sz="3200" b="0"/>
              <a:t>SOCIAL-EMOTIONAL DOMAIN</a:t>
            </a:r>
          </a:p>
          <a:p>
            <a:endParaRPr lang="en-US" sz="32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69A03-281D-5ABE-B6DE-E66A80E30C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8289" y="5627903"/>
            <a:ext cx="7588155" cy="54057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/>
              <a:t>TIER 2 &amp; TIER 3 INTERVENTIONS 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F1958D-E82D-69FD-5D4B-36B61DC5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96AF0-E820-491A-83A7-C1D02A6CEDDC}" type="datetime1">
              <a:rPr lang="en-US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E764E2-5BE9-2AC3-8B8E-6DC54DD74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5DC12C-26DE-B6D9-2C78-CE2FC18CF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572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ED062-5A58-FAD1-A364-48D8EDDA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Tempus Sans ITC"/>
              </a:rPr>
              <a:t>STUDENT MENTAL HEALTH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7676A-9D38-FA7B-449B-791C66B375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rgbClr val="7030A0"/>
                </a:solidFill>
                <a:latin typeface="Tempus Sans ITC"/>
              </a:rPr>
              <a:t>TIER 2 INTERVENTIONS</a:t>
            </a:r>
            <a:endParaRPr lang="en-US" sz="3200">
              <a:latin typeface="Tempus Sans ITC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7E24E2-A177-40AD-38CA-A491154B93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b="1">
                <a:latin typeface="Univers Condensed"/>
              </a:rPr>
              <a:t>Ongoing individual counselor-student check-ins</a:t>
            </a:r>
            <a:endParaRPr lang="en-US" sz="2400" b="1" dirty="0">
              <a:latin typeface="Univers Condensed"/>
            </a:endParaRPr>
          </a:p>
          <a:p>
            <a:pPr algn="ctr"/>
            <a:r>
              <a:rPr lang="en-US" sz="2400" b="1" dirty="0">
                <a:latin typeface="Univers Condensed"/>
              </a:rPr>
              <a:t>Small Group Model: student lead, counselor facilitated, group support</a:t>
            </a:r>
          </a:p>
          <a:p>
            <a:pPr algn="ctr"/>
            <a:r>
              <a:rPr lang="en-US" sz="2400" b="1">
                <a:latin typeface="Univers Condensed"/>
              </a:rPr>
              <a:t>Restorative, conflict resolution meetings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8CBE4F-92DD-5776-9B4F-53A24CC5C4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rgbClr val="7030A0"/>
                </a:solidFill>
                <a:latin typeface="Tempus Sans ITC"/>
              </a:rPr>
              <a:t>TIER 3 INTERVENTIONS</a:t>
            </a:r>
            <a:endParaRPr lang="en-US" sz="3200">
              <a:latin typeface="Tempus Sans ITC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1ADC03-77DE-48B8-0B1B-EC19753DFDE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b="1">
                <a:latin typeface="Univers Condensed"/>
              </a:rPr>
              <a:t>Crisis Intervention</a:t>
            </a:r>
            <a:endParaRPr lang="en-US" sz="2400">
              <a:latin typeface="Univers Condensed"/>
            </a:endParaRPr>
          </a:p>
          <a:p>
            <a:pPr algn="ctr"/>
            <a:r>
              <a:rPr lang="en-US" sz="2400" b="1">
                <a:latin typeface="Univers Condensed"/>
              </a:rPr>
              <a:t>Return to School Safety Plans</a:t>
            </a:r>
          </a:p>
          <a:p>
            <a:pPr algn="ctr"/>
            <a:r>
              <a:rPr lang="en-US" sz="2400" b="1">
                <a:latin typeface="Univers Condensed"/>
              </a:rPr>
              <a:t>Community Referrals: Long-term support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25F6C6-D7B6-7D18-0ABA-D07D1407C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D8A75-902F-4094-AA0C-84F4B6455321}" type="datetime1"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0881B7-D49B-76DF-F27C-146F80074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6DDEC8-CED6-DDC9-70D7-738FAD129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329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F767E-F528-DCA4-F6BF-F2AECAD0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Tempus Sans ITC"/>
              </a:rPr>
              <a:t>SEL: TIER 2 &amp; 3 INTERVENTIONS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2547B-28F0-EAAC-3704-AD2BFD8CB9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>
                <a:latin typeface="Tempus Sans ITC"/>
              </a:rPr>
              <a:t>OUTCOME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70A670-A942-AF4C-B00D-F613E3E6EA5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/>
              <a:t>Student 1:1 sessions supported students</a:t>
            </a:r>
          </a:p>
          <a:p>
            <a:r>
              <a:rPr lang="en-US" b="1"/>
              <a:t>Small Group- not enough interest; time constraints</a:t>
            </a:r>
          </a:p>
          <a:p>
            <a:r>
              <a:rPr lang="en-US" b="1"/>
              <a:t>Facilitated restorative/conflict resolution meetings successfully</a:t>
            </a:r>
          </a:p>
          <a:p>
            <a:r>
              <a:rPr lang="en-US" b="1"/>
              <a:t>Ongoing referrals and crisis interventions support students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0259AD-23C4-D4E5-7F62-0246891F66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>
                <a:latin typeface="Tempus Sans ITC"/>
              </a:rPr>
              <a:t>RECOMMENDATIONS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D9D17F-3258-DCB8-7F96-B1737882BAB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b="1"/>
              <a:t>Small Group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2000" b="1"/>
              <a:t>Survey/poll during 1st quarter lesson to gage topics and delivery method (lu</a:t>
            </a:r>
            <a:r>
              <a:rPr lang="en-US" sz="2000" b="1">
                <a:solidFill>
                  <a:srgbClr val="000000"/>
                </a:solidFill>
                <a:latin typeface="Neue Haas Grotesk Text Pro"/>
              </a:rPr>
              <a:t>nch; conference hour; etc.)</a:t>
            </a:r>
            <a:endParaRPr lang="en-US" sz="2000" b="1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2000" b="1"/>
              <a:t>Short–term (closed) Vs. Drop in/out during the year (long-term)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2B723E-B827-013E-7039-0469988DE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0909-89D9-4BC4-A461-485F3D43B36C}" type="datetime1"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706AA2-15BC-0729-8B7A-F32A23A2C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522E10-EA41-FD52-D2EA-8BDA36C3E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523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book with crayons and graph&#10;&#10;AI-generated content may be incorrect.">
            <a:extLst>
              <a:ext uri="{FF2B5EF4-FFF2-40B4-BE49-F238E27FC236}">
                <a16:creationId xmlns:a16="http://schemas.microsoft.com/office/drawing/2014/main" id="{7805D0A5-AB23-81E0-8167-71AA190C4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518" b="469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BB6B482-ACCA-4938-8AEA-49D525C17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46905" y="46904"/>
            <a:ext cx="6865150" cy="6771342"/>
          </a:xfrm>
          <a:prstGeom prst="rect">
            <a:avLst/>
          </a:prstGeom>
          <a:gradFill>
            <a:gsLst>
              <a:gs pos="42000">
                <a:srgbClr val="000000">
                  <a:alpha val="18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D192B3-E577-7034-C6D7-384AFD683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871759"/>
            <a:ext cx="5067300" cy="349704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5400">
                <a:solidFill>
                  <a:srgbClr val="FFFFFF"/>
                </a:solidFill>
              </a:rPr>
              <a:t>MTSS Outcome 2025-2026</a:t>
            </a:r>
            <a:br>
              <a:rPr lang="en-US" sz="5400">
                <a:solidFill>
                  <a:srgbClr val="FFFFFF"/>
                </a:solidFill>
              </a:rPr>
            </a:br>
            <a:br>
              <a:rPr lang="en-US" sz="5400"/>
            </a:br>
            <a:r>
              <a:rPr lang="en-US">
                <a:solidFill>
                  <a:srgbClr val="FFFFFF"/>
                </a:solidFill>
              </a:rPr>
              <a:t>TUSD Focus- Attendance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13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6062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34E3A-7713-6049-2E1D-A08194C2F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" y="210312"/>
            <a:ext cx="11740896" cy="740664"/>
          </a:xfrm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800">
                <a:latin typeface="Aptos Display" panose="020B0004020202020204" pitchFamily="34" charset="0"/>
              </a:rPr>
              <a:t>MTSS and Attendance :  Who is missing? Let’s get them back on board…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0620D-A3A7-69DA-BEA2-67BF7F631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48" y="886968"/>
            <a:ext cx="5708903" cy="57607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>
                <a:latin typeface="Aptos Display" panose="020B0004020202020204" pitchFamily="34" charset="0"/>
              </a:rPr>
              <a:t>The destination for Sabino students is Graduation. </a:t>
            </a:r>
          </a:p>
          <a:p>
            <a:r>
              <a:rPr lang="en-US" b="1">
                <a:latin typeface="Aptos Display"/>
              </a:rPr>
              <a:t>TUSD Goal:  All students attend 80% or more of days.  </a:t>
            </a:r>
          </a:p>
          <a:p>
            <a:r>
              <a:rPr lang="en-US" b="1">
                <a:latin typeface="Aptos Display"/>
              </a:rPr>
              <a:t>Typically,  40-60 students are absent daily.</a:t>
            </a:r>
          </a:p>
          <a:p>
            <a:r>
              <a:rPr lang="en-US" b="1">
                <a:latin typeface="Aptos Display" panose="020B0004020202020204" pitchFamily="34" charset="0"/>
              </a:rPr>
              <a:t>Sabino also focuses on PERIOD absences. </a:t>
            </a:r>
          </a:p>
          <a:p>
            <a:pPr marL="0" indent="0">
              <a:buNone/>
            </a:pPr>
            <a:endParaRPr lang="en-US">
              <a:latin typeface="Aptos Display"/>
            </a:endParaRPr>
          </a:p>
          <a:p>
            <a:pPr marL="0" indent="0">
              <a:buNone/>
            </a:pPr>
            <a:r>
              <a:rPr lang="en-US">
                <a:latin typeface="Aptos Display"/>
              </a:rPr>
              <a:t>At any one time, MTSS tracks 80-110 students (identified </a:t>
            </a:r>
            <a:r>
              <a:rPr lang="en-US" u="sng">
                <a:latin typeface="Aptos Display"/>
              </a:rPr>
              <a:t>by TUSD) </a:t>
            </a:r>
            <a:r>
              <a:rPr lang="en-US">
                <a:latin typeface="Aptos Display"/>
              </a:rPr>
              <a:t>in MTSS attendance plans.</a:t>
            </a:r>
            <a:endParaRPr lang="en-US"/>
          </a:p>
          <a:p>
            <a:pPr marL="0" indent="0">
              <a:buNone/>
            </a:pPr>
            <a:r>
              <a:rPr lang="en-US">
                <a:latin typeface="Aptos Display"/>
              </a:rPr>
              <a:t>Sabino MTSS identifies additional students who have lagging attendance. These students are interviewed and informal plans made with student and or parent. </a:t>
            </a:r>
          </a:p>
          <a:p>
            <a:endParaRPr lang="en-US" b="1">
              <a:latin typeface="Aptos Display" panose="020B0004020202020204" pitchFamily="34" charset="0"/>
            </a:endParaRPr>
          </a:p>
          <a:p>
            <a:pPr marL="265176" lvl="1" indent="0">
              <a:buNone/>
            </a:pPr>
            <a:endParaRPr lang="en-US" b="1">
              <a:latin typeface="Aptos Display" panose="020B0004020202020204" pitchFamily="34" charset="0"/>
            </a:endParaRPr>
          </a:p>
          <a:p>
            <a:pPr marL="0" indent="0">
              <a:buNone/>
            </a:pPr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025DBA-8780-9CA0-2826-FF6E3BD1A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672328" y="6267921"/>
            <a:ext cx="6519672" cy="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DE43C94-FFBE-70DD-853D-B58AB8861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047750"/>
            <a:ext cx="5864352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63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EEB973-A22F-D4CD-5FB4-F07CC05A0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592" y="210312"/>
            <a:ext cx="11777471" cy="758951"/>
          </a:xfrm>
        </p:spPr>
        <p:txBody>
          <a:bodyPr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800">
                <a:latin typeface="Aptos Display" panose="020B0004020202020204" pitchFamily="34" charset="0"/>
                <a:cs typeface="Aharoni" panose="02010803020104030203" pitchFamily="2" charset="-79"/>
              </a:rPr>
              <a:t>Getting There =Attendance:  Transportation is part of the story behind attendance data </a:t>
            </a:r>
            <a:endParaRPr lang="en-US" sz="3600">
              <a:latin typeface="Aptos Display" panose="020B00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7DA80-4676-F945-1346-5CE3EC516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562" y="1118855"/>
            <a:ext cx="5870450" cy="51640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lnSpc>
                <a:spcPct val="110000"/>
              </a:lnSpc>
              <a:buFont typeface="+mj-lt"/>
              <a:buAutoNum type="alphaUcPeriod"/>
            </a:pPr>
            <a:r>
              <a:rPr lang="en-US" sz="2200">
                <a:latin typeface="Aptos Display"/>
                <a:cs typeface="Aharoni"/>
              </a:rPr>
              <a:t>9</a:t>
            </a:r>
            <a:r>
              <a:rPr lang="en-US" sz="2200" baseline="30000">
                <a:latin typeface="Aptos Display"/>
                <a:cs typeface="Aharoni"/>
              </a:rPr>
              <a:t>th</a:t>
            </a:r>
            <a:r>
              <a:rPr lang="en-US" sz="2200">
                <a:latin typeface="Aptos Display"/>
                <a:cs typeface="Aharoni"/>
              </a:rPr>
              <a:t> - 10</a:t>
            </a:r>
            <a:r>
              <a:rPr lang="en-US" sz="2200" baseline="30000">
                <a:latin typeface="Aptos Display"/>
                <a:cs typeface="Aharoni"/>
              </a:rPr>
              <a:t>th</a:t>
            </a:r>
            <a:r>
              <a:rPr lang="en-US" sz="2200">
                <a:latin typeface="Aptos Display"/>
                <a:cs typeface="Aharoni"/>
              </a:rPr>
              <a:t> Grade: wake up and help parents get us </a:t>
            </a:r>
            <a:r>
              <a:rPr lang="en-US" sz="2200" b="1">
                <a:latin typeface="Aptos Display"/>
                <a:cs typeface="Aharoni"/>
              </a:rPr>
              <a:t>all</a:t>
            </a:r>
            <a:r>
              <a:rPr lang="en-US" sz="2200">
                <a:latin typeface="Aptos Display"/>
                <a:cs typeface="Aharoni"/>
              </a:rPr>
              <a:t> to school/ work. Or, I work 20 + hours on weekends-- super tired. </a:t>
            </a:r>
          </a:p>
          <a:p>
            <a:pPr marL="342900" indent="-342900">
              <a:lnSpc>
                <a:spcPct val="110000"/>
              </a:lnSpc>
              <a:buFont typeface="+mj-lt"/>
              <a:buAutoNum type="alphaUcPeriod"/>
            </a:pPr>
            <a:r>
              <a:rPr lang="en-US" sz="2200">
                <a:latin typeface="Aptos Display"/>
                <a:cs typeface="Aharoni"/>
              </a:rPr>
              <a:t>11</a:t>
            </a:r>
            <a:r>
              <a:rPr lang="en-US" sz="2200" baseline="30000">
                <a:latin typeface="Aptos Display"/>
                <a:cs typeface="Aharoni"/>
              </a:rPr>
              <a:t>th</a:t>
            </a:r>
            <a:r>
              <a:rPr lang="en-US" sz="2200">
                <a:latin typeface="Aptos Display"/>
                <a:cs typeface="Aharoni"/>
              </a:rPr>
              <a:t> and 12</a:t>
            </a:r>
            <a:r>
              <a:rPr lang="en-US" sz="2200" baseline="30000">
                <a:latin typeface="Aptos Display"/>
                <a:cs typeface="Aharoni"/>
              </a:rPr>
              <a:t>th</a:t>
            </a:r>
            <a:r>
              <a:rPr lang="en-US" sz="2200">
                <a:latin typeface="Aptos Display"/>
                <a:cs typeface="Aharoni"/>
              </a:rPr>
              <a:t> Grade: I have my car; I make my sibs late?. Or, I work 30+ hours. Or, I have it all under control… </a:t>
            </a:r>
          </a:p>
          <a:p>
            <a:pPr marL="342900" indent="-342900">
              <a:lnSpc>
                <a:spcPct val="110000"/>
              </a:lnSpc>
              <a:buFont typeface="+mj-lt"/>
              <a:buAutoNum type="alphaUcPeriod"/>
            </a:pPr>
            <a:r>
              <a:rPr lang="en-US" sz="2200">
                <a:latin typeface="Aptos Display"/>
                <a:cs typeface="Aharoni"/>
              </a:rPr>
              <a:t>Parents: Car or the job are challenges…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2025DBA-8780-9CA0-2826-FF6E3BD1A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672328" y="6267921"/>
            <a:ext cx="6519672" cy="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B745DC1-C91B-DD97-D7AA-78436FB66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07997" y="4233676"/>
            <a:ext cx="3933825" cy="19412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066769-61B9-5CC0-E9D7-647AEBEBC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0" y="829473"/>
            <a:ext cx="2298391" cy="15363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FBF39A-AB5E-A728-C14F-A5B1FF6359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1777" y="3091701"/>
            <a:ext cx="2755631" cy="16643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98561F9-36FF-A0FC-249A-99C9DFDC36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271777" y="1273582"/>
            <a:ext cx="2512414" cy="15137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3C67FF-A87C-4EAA-60BB-905A650A54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857648" y="3923877"/>
            <a:ext cx="1933333" cy="16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754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B51EB-9CC1-D7AA-9782-C326FE9E1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66701"/>
            <a:ext cx="10890929" cy="719136"/>
          </a:xfrm>
        </p:spPr>
        <p:txBody>
          <a:bodyPr>
            <a:normAutofit/>
          </a:bodyPr>
          <a:lstStyle/>
          <a:p>
            <a:r>
              <a:rPr lang="en-US"/>
              <a:t>Encouraging Attendance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26C1B-2F3D-B248-E8B5-DB4C87509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305" y="1363980"/>
            <a:ext cx="3739896" cy="49453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b="1">
                <a:latin typeface="Aptos Display" panose="020B0004020202020204" pitchFamily="34" charset="0"/>
              </a:rPr>
              <a:t>Pencils and Pancakes</a:t>
            </a:r>
          </a:p>
          <a:p>
            <a:r>
              <a:rPr lang="en-US" sz="2800" b="1">
                <a:latin typeface="Aptos Display"/>
              </a:rPr>
              <a:t>PBIS Points and store for redeeming PBIS Points </a:t>
            </a:r>
          </a:p>
          <a:p>
            <a:r>
              <a:rPr lang="en-US" sz="2800" b="1">
                <a:latin typeface="Aptos Display"/>
              </a:rPr>
              <a:t>Home visits as needed</a:t>
            </a:r>
            <a:endParaRPr lang="en-US" sz="2800" b="1">
              <a:latin typeface="Aptos Display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07D407-A6DA-12BF-2DE0-77F94977F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13973" y="1434846"/>
            <a:ext cx="2545080" cy="229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731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and placing stars">
            <a:extLst>
              <a:ext uri="{FF2B5EF4-FFF2-40B4-BE49-F238E27FC236}">
                <a16:creationId xmlns:a16="http://schemas.microsoft.com/office/drawing/2014/main" id="{595A1A29-7A7B-DE08-914F-2B09B26D23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637" r="-2" b="8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12349FF-7742-42ED-ADF3-238B5DDD1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237318"/>
            <a:ext cx="12188952" cy="2620682"/>
          </a:xfrm>
          <a:prstGeom prst="rect">
            <a:avLst/>
          </a:prstGeom>
          <a:gradFill>
            <a:gsLst>
              <a:gs pos="42000">
                <a:srgbClr val="000000">
                  <a:alpha val="14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1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062BCF-C82D-7112-8D54-F57F48A6E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58" y="5528235"/>
            <a:ext cx="10696574" cy="7709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Closure, FEEDBACK AND NEXT STEPS</a:t>
            </a:r>
          </a:p>
        </p:txBody>
      </p:sp>
    </p:spTree>
    <p:extLst>
      <p:ext uri="{BB962C8B-B14F-4D97-AF65-F5344CB8AC3E}">
        <p14:creationId xmlns:p14="http://schemas.microsoft.com/office/powerpoint/2010/main" val="7968598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hat next to a plant&#10;&#10;AI-generated content may be incorrect.">
            <a:extLst>
              <a:ext uri="{FF2B5EF4-FFF2-40B4-BE49-F238E27FC236}">
                <a16:creationId xmlns:a16="http://schemas.microsoft.com/office/drawing/2014/main" id="{D79438F3-1AFC-4C11-8307-94081D74C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5414"/>
          <a:stretch>
            <a:fillRect/>
          </a:stretch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FDF1C6-56A0-8ADB-69B9-F1F3E35F2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3541" y="990599"/>
            <a:ext cx="5619054" cy="484909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400">
                <a:solidFill>
                  <a:srgbClr val="FFFFFF"/>
                </a:solidFill>
              </a:rPr>
              <a:t>THANK  YOU FOR ATTENDING!</a:t>
            </a:r>
            <a:r>
              <a:rPr lang="en-US" sz="4400">
                <a:solidFill>
                  <a:srgbClr val="FFFFFF"/>
                </a:solidFill>
              </a:rPr>
              <a:t> 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See  YOU NEXT  YEAR!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896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ppt/theme/theme3.xml><?xml version="1.0" encoding="utf-8"?>
<a:theme xmlns:a="http://schemas.openxmlformats.org/drawingml/2006/main" name="BjornVTI">
  <a:themeElements>
    <a:clrScheme name="AnalogousFromDarkSeedLeftStep">
      <a:dk1>
        <a:srgbClr val="000000"/>
      </a:dk1>
      <a:lt1>
        <a:srgbClr val="FFFFFF"/>
      </a:lt1>
      <a:dk2>
        <a:srgbClr val="261A2E"/>
      </a:dk2>
      <a:lt2>
        <a:srgbClr val="F0F3F2"/>
      </a:lt2>
      <a:accent1>
        <a:srgbClr val="E7298A"/>
      </a:accent1>
      <a:accent2>
        <a:srgbClr val="D517C7"/>
      </a:accent2>
      <a:accent3>
        <a:srgbClr val="A529E7"/>
      </a:accent3>
      <a:accent4>
        <a:srgbClr val="4F24D7"/>
      </a:accent4>
      <a:accent5>
        <a:srgbClr val="294BE7"/>
      </a:accent5>
      <a:accent6>
        <a:srgbClr val="1788D5"/>
      </a:accent6>
      <a:hlink>
        <a:srgbClr val="3F41BF"/>
      </a:hlink>
      <a:folHlink>
        <a:srgbClr val="7F7F7F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ppt/theme/theme4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72cce8e-2869-4b61-a602-b51a9b743316">
      <UserInfo>
        <DisplayName/>
        <AccountId xsi:nil="true"/>
        <AccountType/>
      </UserInfo>
    </SharedWithUsers>
    <TaxCatchAll xmlns="172cce8e-2869-4b61-a602-b51a9b743316" xsi:nil="true"/>
    <lcf76f155ced4ddcb4097134ff3c332f xmlns="800f4e97-27d7-49c5-986e-78f5ba9e100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967F86186408429625277D532B7C34" ma:contentTypeVersion="15" ma:contentTypeDescription="Create a new document." ma:contentTypeScope="" ma:versionID="eecb481c19c9931447b553959af2f492">
  <xsd:schema xmlns:xsd="http://www.w3.org/2001/XMLSchema" xmlns:xs="http://www.w3.org/2001/XMLSchema" xmlns:p="http://schemas.microsoft.com/office/2006/metadata/properties" xmlns:ns2="800f4e97-27d7-49c5-986e-78f5ba9e1007" xmlns:ns3="172cce8e-2869-4b61-a602-b51a9b743316" targetNamespace="http://schemas.microsoft.com/office/2006/metadata/properties" ma:root="true" ma:fieldsID="adeea3e3022dac7624f2bc1dde6d9317" ns2:_="" ns3:_="">
    <xsd:import namespace="800f4e97-27d7-49c5-986e-78f5ba9e1007"/>
    <xsd:import namespace="172cce8e-2869-4b61-a602-b51a9b74331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0f4e97-27d7-49c5-986e-78f5ba9e10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198376a-8c75-4b93-93e9-585c55298e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2cce8e-2869-4b61-a602-b51a9b74331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0dd00e9-b222-4b0b-93f3-b96244b26b52}" ma:internalName="TaxCatchAll" ma:showField="CatchAllData" ma:web="172cce8e-2869-4b61-a602-b51a9b74331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613E2C-4A2B-4BCF-A8BE-418E6BE90D8E}">
  <ds:schemaRefs>
    <ds:schemaRef ds:uri="172cce8e-2869-4b61-a602-b51a9b743316"/>
    <ds:schemaRef ds:uri="800f4e97-27d7-49c5-986e-78f5ba9e1007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66A9B65-8896-42AC-ABDB-5A4322D29C5E}">
  <ds:schemaRefs>
    <ds:schemaRef ds:uri="172cce8e-2869-4b61-a602-b51a9b743316"/>
    <ds:schemaRef ds:uri="800f4e97-27d7-49c5-986e-78f5ba9e10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DD3EA87-8177-40E3-900F-330FC3D9FA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ChronicleVTI</vt:lpstr>
      <vt:lpstr>VanillaVTI</vt:lpstr>
      <vt:lpstr>BjornVTI</vt:lpstr>
      <vt:lpstr>DashVTI</vt:lpstr>
      <vt:lpstr>SABINO COUNSELING DEPARTMENT  ADVISORY COUNCIL </vt:lpstr>
      <vt:lpstr>COUNSELING DEPARTMENT TEAM</vt:lpstr>
      <vt:lpstr>Advisory Committee Members</vt:lpstr>
      <vt:lpstr>We follow the ASCA National Model</vt:lpstr>
      <vt:lpstr>Achievement gap plan &amp; Data Report update: 2025-2026</vt:lpstr>
      <vt:lpstr>Maintain High Data Rates</vt:lpstr>
      <vt:lpstr>Data Report Outcome – FAFSA Completion and State University Admissions</vt:lpstr>
      <vt:lpstr>STUDENT SUPPORT  TEAM 2025-2026</vt:lpstr>
      <vt:lpstr>STUDENT SUPPORT TEAM 2025-2026</vt:lpstr>
      <vt:lpstr>STUDENT SUPPORT TEAM</vt:lpstr>
      <vt:lpstr>TIER 1 INTERVENTION:  LESSON PLANS</vt:lpstr>
      <vt:lpstr>CLASSROOM LESSONS- TIER 1 INTERVENTIONS</vt:lpstr>
      <vt:lpstr>CLASSROOM LESSONS</vt:lpstr>
      <vt:lpstr>SOCIAL-EMOTIONAL DOMAIN </vt:lpstr>
      <vt:lpstr>STUDENT MENTAL HEALTH</vt:lpstr>
      <vt:lpstr>SEL: TIER 2 &amp; 3 INTERVENTIONS</vt:lpstr>
      <vt:lpstr>MTSS Outcome 2025-2026  TUSD Focus- Attendance</vt:lpstr>
      <vt:lpstr>MTSS and Attendance :  Who is missing? Let’s get them back on board…</vt:lpstr>
      <vt:lpstr>Getting There =Attendance:  Transportation is part of the story behind attendance data </vt:lpstr>
      <vt:lpstr>Encouraging Attendance</vt:lpstr>
      <vt:lpstr>Closure, FEEDBACK AND NEXT STEPS</vt:lpstr>
      <vt:lpstr>THANK  YOU FOR ATTENDING!  See  YOU NEXT  YEAR!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59</cp:revision>
  <dcterms:created xsi:type="dcterms:W3CDTF">2025-09-30T20:24:49Z</dcterms:created>
  <dcterms:modified xsi:type="dcterms:W3CDTF">2026-04-28T18:15:53Z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0x010100F5967F86186408429625277D532B7C34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MediaServiceImageTags">
    <vt:lpwstr/>
  </property>
</Properties>
</file>