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sldIdLst>
    <p:sldId id="256" r:id="rId5"/>
    <p:sldId id="414" r:id="rId6"/>
    <p:sldId id="257" r:id="rId7"/>
    <p:sldId id="260" r:id="rId8"/>
    <p:sldId id="261" r:id="rId9"/>
    <p:sldId id="262" r:id="rId10"/>
    <p:sldId id="263" r:id="rId11"/>
    <p:sldId id="281" r:id="rId12"/>
    <p:sldId id="407" r:id="rId13"/>
    <p:sldId id="408" r:id="rId14"/>
    <p:sldId id="409" r:id="rId15"/>
    <p:sldId id="410" r:id="rId16"/>
    <p:sldId id="411" r:id="rId17"/>
    <p:sldId id="280" r:id="rId18"/>
    <p:sldId id="412" r:id="rId19"/>
    <p:sldId id="264" r:id="rId20"/>
    <p:sldId id="279" r:id="rId21"/>
    <p:sldId id="265" r:id="rId22"/>
    <p:sldId id="266" r:id="rId23"/>
    <p:sldId id="267" r:id="rId24"/>
    <p:sldId id="269" r:id="rId25"/>
    <p:sldId id="271" r:id="rId26"/>
    <p:sldId id="272" r:id="rId27"/>
    <p:sldId id="276" r:id="rId28"/>
    <p:sldId id="274" r:id="rId29"/>
    <p:sldId id="270" r:id="rId30"/>
    <p:sldId id="278" r:id="rId31"/>
    <p:sldId id="275" r:id="rId32"/>
    <p:sldId id="268" r:id="rId33"/>
    <p:sldId id="277" r:id="rId34"/>
    <p:sldId id="273" r:id="rId35"/>
    <p:sldId id="41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EC075F-2D8F-3118-3F63-4A135075A4D5}" v="1" dt="2024-10-15T22:07:33.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A5A75-5D8E-4094-BD42-CD5DB219092E}" type="doc">
      <dgm:prSet loTypeId="urn:microsoft.com/office/officeart/2008/layout/LinedList" loCatId="list" qsTypeId="urn:microsoft.com/office/officeart/2005/8/quickstyle/simple1" qsCatId="simple" csTypeId="urn:microsoft.com/office/officeart/2005/8/colors/accent6_2" csCatId="accent6"/>
      <dgm:spPr/>
      <dgm:t>
        <a:bodyPr/>
        <a:lstStyle/>
        <a:p>
          <a:endParaRPr lang="en-US"/>
        </a:p>
      </dgm:t>
    </dgm:pt>
    <dgm:pt modelId="{9EDF0D34-0C06-4148-8EA3-61AAF14AAD36}">
      <dgm:prSet/>
      <dgm:spPr/>
      <dgm:t>
        <a:bodyPr/>
        <a:lstStyle/>
        <a:p>
          <a:r>
            <a:rPr lang="en-US"/>
            <a:t>Renee Ibarra-Department Chair-Students 0-Z</a:t>
          </a:r>
        </a:p>
      </dgm:t>
    </dgm:pt>
    <dgm:pt modelId="{E11EDCFA-54FF-4B7F-A543-A13AD728E731}" type="parTrans" cxnId="{1AB646D6-F195-463F-9675-596849E0FDBF}">
      <dgm:prSet/>
      <dgm:spPr/>
      <dgm:t>
        <a:bodyPr/>
        <a:lstStyle/>
        <a:p>
          <a:endParaRPr lang="en-US"/>
        </a:p>
      </dgm:t>
    </dgm:pt>
    <dgm:pt modelId="{3F3BE37A-4FE5-4089-9917-C85F57A22E1A}" type="sibTrans" cxnId="{1AB646D6-F195-463F-9675-596849E0FDBF}">
      <dgm:prSet/>
      <dgm:spPr/>
      <dgm:t>
        <a:bodyPr/>
        <a:lstStyle/>
        <a:p>
          <a:endParaRPr lang="en-US"/>
        </a:p>
      </dgm:t>
    </dgm:pt>
    <dgm:pt modelId="{B64C8766-F380-4984-AD30-A32736B1A70F}">
      <dgm:prSet/>
      <dgm:spPr/>
      <dgm:t>
        <a:bodyPr/>
        <a:lstStyle/>
        <a:p>
          <a:r>
            <a:rPr lang="en-US"/>
            <a:t>Kristine Mateos-Students A-G</a:t>
          </a:r>
        </a:p>
      </dgm:t>
    </dgm:pt>
    <dgm:pt modelId="{CA904C0D-31C2-445B-A57C-56BF1C53C98D}" type="parTrans" cxnId="{EDB5A529-BC6C-40B1-9867-769DF609E536}">
      <dgm:prSet/>
      <dgm:spPr/>
      <dgm:t>
        <a:bodyPr/>
        <a:lstStyle/>
        <a:p>
          <a:endParaRPr lang="en-US"/>
        </a:p>
      </dgm:t>
    </dgm:pt>
    <dgm:pt modelId="{4F8AE5BE-FD0A-4079-B8D3-F0A63D7BB3D6}" type="sibTrans" cxnId="{EDB5A529-BC6C-40B1-9867-769DF609E536}">
      <dgm:prSet/>
      <dgm:spPr/>
      <dgm:t>
        <a:bodyPr/>
        <a:lstStyle/>
        <a:p>
          <a:endParaRPr lang="en-US"/>
        </a:p>
      </dgm:t>
    </dgm:pt>
    <dgm:pt modelId="{D73D3D55-62FE-4C62-9429-DBFAEB98C0A5}">
      <dgm:prSet/>
      <dgm:spPr/>
      <dgm:t>
        <a:bodyPr/>
        <a:lstStyle/>
        <a:p>
          <a:r>
            <a:rPr lang="en-US"/>
            <a:t>Photini Deshaies-Students H-N</a:t>
          </a:r>
        </a:p>
      </dgm:t>
    </dgm:pt>
    <dgm:pt modelId="{3BC7E2A3-C4CF-49AF-B95F-D91DECC5A712}" type="parTrans" cxnId="{1AC6D128-8F9C-437E-9612-57280FEB0031}">
      <dgm:prSet/>
      <dgm:spPr/>
      <dgm:t>
        <a:bodyPr/>
        <a:lstStyle/>
        <a:p>
          <a:endParaRPr lang="en-US"/>
        </a:p>
      </dgm:t>
    </dgm:pt>
    <dgm:pt modelId="{A8FCB3E8-A3BB-4F76-AA16-F34C469BC045}" type="sibTrans" cxnId="{1AC6D128-8F9C-437E-9612-57280FEB0031}">
      <dgm:prSet/>
      <dgm:spPr/>
      <dgm:t>
        <a:bodyPr/>
        <a:lstStyle/>
        <a:p>
          <a:endParaRPr lang="en-US"/>
        </a:p>
      </dgm:t>
    </dgm:pt>
    <dgm:pt modelId="{03688E29-FAB4-4234-8611-5850D3779BF8}">
      <dgm:prSet/>
      <dgm:spPr/>
      <dgm:t>
        <a:bodyPr/>
        <a:lstStyle/>
        <a:p>
          <a:r>
            <a:rPr lang="en-US"/>
            <a:t>Dr. Alexader Karaman-College &amp; Career</a:t>
          </a:r>
        </a:p>
      </dgm:t>
    </dgm:pt>
    <dgm:pt modelId="{66FF272B-B7C9-482E-B4B6-86BDCBE392DC}" type="parTrans" cxnId="{19DC8EED-E84E-42E3-8BC0-CDA1EF7601AE}">
      <dgm:prSet/>
      <dgm:spPr/>
      <dgm:t>
        <a:bodyPr/>
        <a:lstStyle/>
        <a:p>
          <a:endParaRPr lang="en-US"/>
        </a:p>
      </dgm:t>
    </dgm:pt>
    <dgm:pt modelId="{B42BB39D-8271-4FF6-85E8-ADFCBC9794AF}" type="sibTrans" cxnId="{19DC8EED-E84E-42E3-8BC0-CDA1EF7601AE}">
      <dgm:prSet/>
      <dgm:spPr/>
      <dgm:t>
        <a:bodyPr/>
        <a:lstStyle/>
        <a:p>
          <a:endParaRPr lang="en-US"/>
        </a:p>
      </dgm:t>
    </dgm:pt>
    <dgm:pt modelId="{3B240025-DAF3-430B-9A5F-705C79E79F06}">
      <dgm:prSet/>
      <dgm:spPr/>
      <dgm:t>
        <a:bodyPr/>
        <a:lstStyle/>
        <a:p>
          <a:r>
            <a:rPr lang="en-US"/>
            <a:t>Steve Marks- MTSS Coordinator </a:t>
          </a:r>
        </a:p>
      </dgm:t>
    </dgm:pt>
    <dgm:pt modelId="{19AD16D4-9913-47AF-B440-A3D1BF004B4F}" type="parTrans" cxnId="{D61E40D6-E4BD-4791-9458-F10300195D46}">
      <dgm:prSet/>
      <dgm:spPr/>
      <dgm:t>
        <a:bodyPr/>
        <a:lstStyle/>
        <a:p>
          <a:endParaRPr lang="en-US"/>
        </a:p>
      </dgm:t>
    </dgm:pt>
    <dgm:pt modelId="{90C33360-CA25-4941-BF2C-7CA0CE3281FD}" type="sibTrans" cxnId="{D61E40D6-E4BD-4791-9458-F10300195D46}">
      <dgm:prSet/>
      <dgm:spPr/>
      <dgm:t>
        <a:bodyPr/>
        <a:lstStyle/>
        <a:p>
          <a:endParaRPr lang="en-US"/>
        </a:p>
      </dgm:t>
    </dgm:pt>
    <dgm:pt modelId="{F4FF4859-64A8-473C-AD8C-F6AA5E26946F}" type="pres">
      <dgm:prSet presAssocID="{26BA5A75-5D8E-4094-BD42-CD5DB219092E}" presName="vert0" presStyleCnt="0">
        <dgm:presLayoutVars>
          <dgm:dir/>
          <dgm:animOne val="branch"/>
          <dgm:animLvl val="lvl"/>
        </dgm:presLayoutVars>
      </dgm:prSet>
      <dgm:spPr/>
    </dgm:pt>
    <dgm:pt modelId="{89EAE7FB-3219-4CE8-A770-15FEFD102D1D}" type="pres">
      <dgm:prSet presAssocID="{9EDF0D34-0C06-4148-8EA3-61AAF14AAD36}" presName="thickLine" presStyleLbl="alignNode1" presStyleIdx="0" presStyleCnt="5"/>
      <dgm:spPr/>
    </dgm:pt>
    <dgm:pt modelId="{FE87828D-498A-466C-AF97-A8FB9279CACB}" type="pres">
      <dgm:prSet presAssocID="{9EDF0D34-0C06-4148-8EA3-61AAF14AAD36}" presName="horz1" presStyleCnt="0"/>
      <dgm:spPr/>
    </dgm:pt>
    <dgm:pt modelId="{587A8B46-A6D7-4820-9AF8-B8E243C30372}" type="pres">
      <dgm:prSet presAssocID="{9EDF0D34-0C06-4148-8EA3-61AAF14AAD36}" presName="tx1" presStyleLbl="revTx" presStyleIdx="0" presStyleCnt="5"/>
      <dgm:spPr/>
    </dgm:pt>
    <dgm:pt modelId="{21FAAA24-6416-4412-BCF5-8C247EFD51BC}" type="pres">
      <dgm:prSet presAssocID="{9EDF0D34-0C06-4148-8EA3-61AAF14AAD36}" presName="vert1" presStyleCnt="0"/>
      <dgm:spPr/>
    </dgm:pt>
    <dgm:pt modelId="{EF618F39-D6A0-4574-BFDA-BF164525FF35}" type="pres">
      <dgm:prSet presAssocID="{B64C8766-F380-4984-AD30-A32736B1A70F}" presName="thickLine" presStyleLbl="alignNode1" presStyleIdx="1" presStyleCnt="5"/>
      <dgm:spPr/>
    </dgm:pt>
    <dgm:pt modelId="{5DF692FC-FADB-4201-B107-F8C042FD2075}" type="pres">
      <dgm:prSet presAssocID="{B64C8766-F380-4984-AD30-A32736B1A70F}" presName="horz1" presStyleCnt="0"/>
      <dgm:spPr/>
    </dgm:pt>
    <dgm:pt modelId="{7E66C107-0ED6-4F79-AB30-D637CA1D6275}" type="pres">
      <dgm:prSet presAssocID="{B64C8766-F380-4984-AD30-A32736B1A70F}" presName="tx1" presStyleLbl="revTx" presStyleIdx="1" presStyleCnt="5"/>
      <dgm:spPr/>
    </dgm:pt>
    <dgm:pt modelId="{E164C5A8-7F7C-4A94-9242-C80456BF6F4D}" type="pres">
      <dgm:prSet presAssocID="{B64C8766-F380-4984-AD30-A32736B1A70F}" presName="vert1" presStyleCnt="0"/>
      <dgm:spPr/>
    </dgm:pt>
    <dgm:pt modelId="{42631061-590F-4286-B11B-BA5346D28BFA}" type="pres">
      <dgm:prSet presAssocID="{D73D3D55-62FE-4C62-9429-DBFAEB98C0A5}" presName="thickLine" presStyleLbl="alignNode1" presStyleIdx="2" presStyleCnt="5"/>
      <dgm:spPr/>
    </dgm:pt>
    <dgm:pt modelId="{EA379A4B-E374-43EC-BAA1-690528A9684E}" type="pres">
      <dgm:prSet presAssocID="{D73D3D55-62FE-4C62-9429-DBFAEB98C0A5}" presName="horz1" presStyleCnt="0"/>
      <dgm:spPr/>
    </dgm:pt>
    <dgm:pt modelId="{BEC55428-622A-4C87-9136-47E579DC411D}" type="pres">
      <dgm:prSet presAssocID="{D73D3D55-62FE-4C62-9429-DBFAEB98C0A5}" presName="tx1" presStyleLbl="revTx" presStyleIdx="2" presStyleCnt="5"/>
      <dgm:spPr/>
    </dgm:pt>
    <dgm:pt modelId="{4C122632-44F4-42D7-A36A-B4FDD4C71754}" type="pres">
      <dgm:prSet presAssocID="{D73D3D55-62FE-4C62-9429-DBFAEB98C0A5}" presName="vert1" presStyleCnt="0"/>
      <dgm:spPr/>
    </dgm:pt>
    <dgm:pt modelId="{643E1FD4-21F7-4ADC-8353-5EFEAD0A0F60}" type="pres">
      <dgm:prSet presAssocID="{03688E29-FAB4-4234-8611-5850D3779BF8}" presName="thickLine" presStyleLbl="alignNode1" presStyleIdx="3" presStyleCnt="5"/>
      <dgm:spPr/>
    </dgm:pt>
    <dgm:pt modelId="{03340202-AA5A-4EAF-8B67-8F0431913740}" type="pres">
      <dgm:prSet presAssocID="{03688E29-FAB4-4234-8611-5850D3779BF8}" presName="horz1" presStyleCnt="0"/>
      <dgm:spPr/>
    </dgm:pt>
    <dgm:pt modelId="{D08EF02D-6E96-4B80-BB5C-60685F1C7ACE}" type="pres">
      <dgm:prSet presAssocID="{03688E29-FAB4-4234-8611-5850D3779BF8}" presName="tx1" presStyleLbl="revTx" presStyleIdx="3" presStyleCnt="5"/>
      <dgm:spPr/>
    </dgm:pt>
    <dgm:pt modelId="{B98104ED-C8B6-475A-8828-47732FBAB2E8}" type="pres">
      <dgm:prSet presAssocID="{03688E29-FAB4-4234-8611-5850D3779BF8}" presName="vert1" presStyleCnt="0"/>
      <dgm:spPr/>
    </dgm:pt>
    <dgm:pt modelId="{9F2BB935-295E-4704-8E42-BD3894FE18BB}" type="pres">
      <dgm:prSet presAssocID="{3B240025-DAF3-430B-9A5F-705C79E79F06}" presName="thickLine" presStyleLbl="alignNode1" presStyleIdx="4" presStyleCnt="5"/>
      <dgm:spPr/>
    </dgm:pt>
    <dgm:pt modelId="{A76EC36D-3FD6-4B0B-8A0D-59158D225A60}" type="pres">
      <dgm:prSet presAssocID="{3B240025-DAF3-430B-9A5F-705C79E79F06}" presName="horz1" presStyleCnt="0"/>
      <dgm:spPr/>
    </dgm:pt>
    <dgm:pt modelId="{B5530473-1556-4869-A00E-AE4D8F066AB0}" type="pres">
      <dgm:prSet presAssocID="{3B240025-DAF3-430B-9A5F-705C79E79F06}" presName="tx1" presStyleLbl="revTx" presStyleIdx="4" presStyleCnt="5"/>
      <dgm:spPr/>
    </dgm:pt>
    <dgm:pt modelId="{7B71F117-FAF0-4C49-9A7F-C3BACC8B213A}" type="pres">
      <dgm:prSet presAssocID="{3B240025-DAF3-430B-9A5F-705C79E79F06}" presName="vert1" presStyleCnt="0"/>
      <dgm:spPr/>
    </dgm:pt>
  </dgm:ptLst>
  <dgm:cxnLst>
    <dgm:cxn modelId="{6CA17110-6707-45E4-AD06-115F2C076930}" type="presOf" srcId="{B64C8766-F380-4984-AD30-A32736B1A70F}" destId="{7E66C107-0ED6-4F79-AB30-D637CA1D6275}" srcOrd="0" destOrd="0" presId="urn:microsoft.com/office/officeart/2008/layout/LinedList"/>
    <dgm:cxn modelId="{1AC6D128-8F9C-437E-9612-57280FEB0031}" srcId="{26BA5A75-5D8E-4094-BD42-CD5DB219092E}" destId="{D73D3D55-62FE-4C62-9429-DBFAEB98C0A5}" srcOrd="2" destOrd="0" parTransId="{3BC7E2A3-C4CF-49AF-B95F-D91DECC5A712}" sibTransId="{A8FCB3E8-A3BB-4F76-AA16-F34C469BC045}"/>
    <dgm:cxn modelId="{EDB5A529-BC6C-40B1-9867-769DF609E536}" srcId="{26BA5A75-5D8E-4094-BD42-CD5DB219092E}" destId="{B64C8766-F380-4984-AD30-A32736B1A70F}" srcOrd="1" destOrd="0" parTransId="{CA904C0D-31C2-445B-A57C-56BF1C53C98D}" sibTransId="{4F8AE5BE-FD0A-4079-B8D3-F0A63D7BB3D6}"/>
    <dgm:cxn modelId="{92A6F835-8F8A-48BB-8141-8E9488F2E70C}" type="presOf" srcId="{9EDF0D34-0C06-4148-8EA3-61AAF14AAD36}" destId="{587A8B46-A6D7-4820-9AF8-B8E243C30372}" srcOrd="0" destOrd="0" presId="urn:microsoft.com/office/officeart/2008/layout/LinedList"/>
    <dgm:cxn modelId="{CECB546C-1F2E-4FEB-9F3F-B54B2BCF8088}" type="presOf" srcId="{3B240025-DAF3-430B-9A5F-705C79E79F06}" destId="{B5530473-1556-4869-A00E-AE4D8F066AB0}" srcOrd="0" destOrd="0" presId="urn:microsoft.com/office/officeart/2008/layout/LinedList"/>
    <dgm:cxn modelId="{20FC137E-013C-43A0-AA6C-7D3D3268A908}" type="presOf" srcId="{D73D3D55-62FE-4C62-9429-DBFAEB98C0A5}" destId="{BEC55428-622A-4C87-9136-47E579DC411D}" srcOrd="0" destOrd="0" presId="urn:microsoft.com/office/officeart/2008/layout/LinedList"/>
    <dgm:cxn modelId="{C7A572C7-E3B9-4977-8A75-4D90044BE646}" type="presOf" srcId="{03688E29-FAB4-4234-8611-5850D3779BF8}" destId="{D08EF02D-6E96-4B80-BB5C-60685F1C7ACE}" srcOrd="0" destOrd="0" presId="urn:microsoft.com/office/officeart/2008/layout/LinedList"/>
    <dgm:cxn modelId="{D61E40D6-E4BD-4791-9458-F10300195D46}" srcId="{26BA5A75-5D8E-4094-BD42-CD5DB219092E}" destId="{3B240025-DAF3-430B-9A5F-705C79E79F06}" srcOrd="4" destOrd="0" parTransId="{19AD16D4-9913-47AF-B440-A3D1BF004B4F}" sibTransId="{90C33360-CA25-4941-BF2C-7CA0CE3281FD}"/>
    <dgm:cxn modelId="{1AB646D6-F195-463F-9675-596849E0FDBF}" srcId="{26BA5A75-5D8E-4094-BD42-CD5DB219092E}" destId="{9EDF0D34-0C06-4148-8EA3-61AAF14AAD36}" srcOrd="0" destOrd="0" parTransId="{E11EDCFA-54FF-4B7F-A543-A13AD728E731}" sibTransId="{3F3BE37A-4FE5-4089-9917-C85F57A22E1A}"/>
    <dgm:cxn modelId="{19DC8EED-E84E-42E3-8BC0-CDA1EF7601AE}" srcId="{26BA5A75-5D8E-4094-BD42-CD5DB219092E}" destId="{03688E29-FAB4-4234-8611-5850D3779BF8}" srcOrd="3" destOrd="0" parTransId="{66FF272B-B7C9-482E-B4B6-86BDCBE392DC}" sibTransId="{B42BB39D-8271-4FF6-85E8-ADFCBC9794AF}"/>
    <dgm:cxn modelId="{93D790F6-8634-4590-8F16-ACDD93BABFE7}" type="presOf" srcId="{26BA5A75-5D8E-4094-BD42-CD5DB219092E}" destId="{F4FF4859-64A8-473C-AD8C-F6AA5E26946F}" srcOrd="0" destOrd="0" presId="urn:microsoft.com/office/officeart/2008/layout/LinedList"/>
    <dgm:cxn modelId="{7DAB71B0-D7EB-4565-B70A-140A400FFFB0}" type="presParOf" srcId="{F4FF4859-64A8-473C-AD8C-F6AA5E26946F}" destId="{89EAE7FB-3219-4CE8-A770-15FEFD102D1D}" srcOrd="0" destOrd="0" presId="urn:microsoft.com/office/officeart/2008/layout/LinedList"/>
    <dgm:cxn modelId="{2A539C51-EC3C-45DC-92C5-41C53AF313E3}" type="presParOf" srcId="{F4FF4859-64A8-473C-AD8C-F6AA5E26946F}" destId="{FE87828D-498A-466C-AF97-A8FB9279CACB}" srcOrd="1" destOrd="0" presId="urn:microsoft.com/office/officeart/2008/layout/LinedList"/>
    <dgm:cxn modelId="{ABFAB40A-5D58-4A27-9009-B9361460D5C4}" type="presParOf" srcId="{FE87828D-498A-466C-AF97-A8FB9279CACB}" destId="{587A8B46-A6D7-4820-9AF8-B8E243C30372}" srcOrd="0" destOrd="0" presId="urn:microsoft.com/office/officeart/2008/layout/LinedList"/>
    <dgm:cxn modelId="{BDE8FDAC-8AE3-4B69-9840-C33DBE77C360}" type="presParOf" srcId="{FE87828D-498A-466C-AF97-A8FB9279CACB}" destId="{21FAAA24-6416-4412-BCF5-8C247EFD51BC}" srcOrd="1" destOrd="0" presId="urn:microsoft.com/office/officeart/2008/layout/LinedList"/>
    <dgm:cxn modelId="{E6B6344C-35C7-4068-A1BD-629BCD65C591}" type="presParOf" srcId="{F4FF4859-64A8-473C-AD8C-F6AA5E26946F}" destId="{EF618F39-D6A0-4574-BFDA-BF164525FF35}" srcOrd="2" destOrd="0" presId="urn:microsoft.com/office/officeart/2008/layout/LinedList"/>
    <dgm:cxn modelId="{658E6767-D4EA-4932-BA68-71767D31900E}" type="presParOf" srcId="{F4FF4859-64A8-473C-AD8C-F6AA5E26946F}" destId="{5DF692FC-FADB-4201-B107-F8C042FD2075}" srcOrd="3" destOrd="0" presId="urn:microsoft.com/office/officeart/2008/layout/LinedList"/>
    <dgm:cxn modelId="{A8D5D6E8-BD15-4A71-BDF7-021357A3C750}" type="presParOf" srcId="{5DF692FC-FADB-4201-B107-F8C042FD2075}" destId="{7E66C107-0ED6-4F79-AB30-D637CA1D6275}" srcOrd="0" destOrd="0" presId="urn:microsoft.com/office/officeart/2008/layout/LinedList"/>
    <dgm:cxn modelId="{0BEB48EB-16AD-4C40-B28F-03077ADAD4F0}" type="presParOf" srcId="{5DF692FC-FADB-4201-B107-F8C042FD2075}" destId="{E164C5A8-7F7C-4A94-9242-C80456BF6F4D}" srcOrd="1" destOrd="0" presId="urn:microsoft.com/office/officeart/2008/layout/LinedList"/>
    <dgm:cxn modelId="{6C508D12-8171-4096-B13D-647542A1146C}" type="presParOf" srcId="{F4FF4859-64A8-473C-AD8C-F6AA5E26946F}" destId="{42631061-590F-4286-B11B-BA5346D28BFA}" srcOrd="4" destOrd="0" presId="urn:microsoft.com/office/officeart/2008/layout/LinedList"/>
    <dgm:cxn modelId="{231726B7-B54E-4528-962B-68B7665B14FE}" type="presParOf" srcId="{F4FF4859-64A8-473C-AD8C-F6AA5E26946F}" destId="{EA379A4B-E374-43EC-BAA1-690528A9684E}" srcOrd="5" destOrd="0" presId="urn:microsoft.com/office/officeart/2008/layout/LinedList"/>
    <dgm:cxn modelId="{DAC4C803-824B-403B-B6C6-0C02FA4121D6}" type="presParOf" srcId="{EA379A4B-E374-43EC-BAA1-690528A9684E}" destId="{BEC55428-622A-4C87-9136-47E579DC411D}" srcOrd="0" destOrd="0" presId="urn:microsoft.com/office/officeart/2008/layout/LinedList"/>
    <dgm:cxn modelId="{E81BAF46-539C-493F-971D-E848D3426E3B}" type="presParOf" srcId="{EA379A4B-E374-43EC-BAA1-690528A9684E}" destId="{4C122632-44F4-42D7-A36A-B4FDD4C71754}" srcOrd="1" destOrd="0" presId="urn:microsoft.com/office/officeart/2008/layout/LinedList"/>
    <dgm:cxn modelId="{8D7DA5A9-AB2E-4D80-BD29-3448ADE0DCB9}" type="presParOf" srcId="{F4FF4859-64A8-473C-AD8C-F6AA5E26946F}" destId="{643E1FD4-21F7-4ADC-8353-5EFEAD0A0F60}" srcOrd="6" destOrd="0" presId="urn:microsoft.com/office/officeart/2008/layout/LinedList"/>
    <dgm:cxn modelId="{C11C7981-357D-42B1-8C75-374174DACAB9}" type="presParOf" srcId="{F4FF4859-64A8-473C-AD8C-F6AA5E26946F}" destId="{03340202-AA5A-4EAF-8B67-8F0431913740}" srcOrd="7" destOrd="0" presId="urn:microsoft.com/office/officeart/2008/layout/LinedList"/>
    <dgm:cxn modelId="{59C8852A-2C2D-4606-A410-E02F3B9DF27C}" type="presParOf" srcId="{03340202-AA5A-4EAF-8B67-8F0431913740}" destId="{D08EF02D-6E96-4B80-BB5C-60685F1C7ACE}" srcOrd="0" destOrd="0" presId="urn:microsoft.com/office/officeart/2008/layout/LinedList"/>
    <dgm:cxn modelId="{105FC990-DAA1-4F37-A8DE-981D6A0451F1}" type="presParOf" srcId="{03340202-AA5A-4EAF-8B67-8F0431913740}" destId="{B98104ED-C8B6-475A-8828-47732FBAB2E8}" srcOrd="1" destOrd="0" presId="urn:microsoft.com/office/officeart/2008/layout/LinedList"/>
    <dgm:cxn modelId="{FBB6E458-CDD1-4153-991F-DEE703E0282D}" type="presParOf" srcId="{F4FF4859-64A8-473C-AD8C-F6AA5E26946F}" destId="{9F2BB935-295E-4704-8E42-BD3894FE18BB}" srcOrd="8" destOrd="0" presId="urn:microsoft.com/office/officeart/2008/layout/LinedList"/>
    <dgm:cxn modelId="{8D1A89C6-BAC8-45B1-8809-C4F23708C457}" type="presParOf" srcId="{F4FF4859-64A8-473C-AD8C-F6AA5E26946F}" destId="{A76EC36D-3FD6-4B0B-8A0D-59158D225A60}" srcOrd="9" destOrd="0" presId="urn:microsoft.com/office/officeart/2008/layout/LinedList"/>
    <dgm:cxn modelId="{24BE4579-9A1E-4466-9C4B-9E1143B593DE}" type="presParOf" srcId="{A76EC36D-3FD6-4B0B-8A0D-59158D225A60}" destId="{B5530473-1556-4869-A00E-AE4D8F066AB0}" srcOrd="0" destOrd="0" presId="urn:microsoft.com/office/officeart/2008/layout/LinedList"/>
    <dgm:cxn modelId="{5141CD68-558A-4753-9AF0-F5A0DF28DF64}" type="presParOf" srcId="{A76EC36D-3FD6-4B0B-8A0D-59158D225A60}" destId="{7B71F117-FAF0-4C49-9A7F-C3BACC8B213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AA2307-6E3B-4CCE-A8D3-FAEA72C63D45}"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1F6D0EE4-145C-41A0-A522-C66689AECE27}">
      <dgm:prSet/>
      <dgm:spPr/>
      <dgm:t>
        <a:bodyPr/>
        <a:lstStyle/>
        <a:p>
          <a:pPr>
            <a:lnSpc>
              <a:spcPct val="100000"/>
            </a:lnSpc>
          </a:pPr>
          <a:r>
            <a:rPr lang="en-US"/>
            <a:t>BEFORE OR AFTER SCHOOL DURING 0-HOUR OR 7TH PEIROD</a:t>
          </a:r>
        </a:p>
      </dgm:t>
    </dgm:pt>
    <dgm:pt modelId="{3C0EB82A-29DF-4499-AA3C-74EF02B8ECDB}" type="parTrans" cxnId="{AEF8E720-1022-4466-9BE0-2DA60B9794EF}">
      <dgm:prSet/>
      <dgm:spPr/>
      <dgm:t>
        <a:bodyPr/>
        <a:lstStyle/>
        <a:p>
          <a:endParaRPr lang="en-US"/>
        </a:p>
      </dgm:t>
    </dgm:pt>
    <dgm:pt modelId="{41F3172E-AC0D-46CE-938F-0A8E9DAD1439}" type="sibTrans" cxnId="{AEF8E720-1022-4466-9BE0-2DA60B9794EF}">
      <dgm:prSet/>
      <dgm:spPr/>
      <dgm:t>
        <a:bodyPr/>
        <a:lstStyle/>
        <a:p>
          <a:endParaRPr lang="en-US"/>
        </a:p>
      </dgm:t>
    </dgm:pt>
    <dgm:pt modelId="{223D7CAC-9EFF-4E32-B807-8245EFF39BF5}">
      <dgm:prSet/>
      <dgm:spPr/>
      <dgm:t>
        <a:bodyPr/>
        <a:lstStyle/>
        <a:p>
          <a:pPr>
            <a:lnSpc>
              <a:spcPct val="100000"/>
            </a:lnSpc>
          </a:pPr>
          <a:r>
            <a:rPr lang="en-US"/>
            <a:t>DURING THE DAY-ON YOUR SCHEDULE</a:t>
          </a:r>
        </a:p>
      </dgm:t>
    </dgm:pt>
    <dgm:pt modelId="{69180746-A4E7-4E52-89AE-B5109AF2A7E8}" type="parTrans" cxnId="{562B8521-F64C-4884-B143-6C23BEFA75C9}">
      <dgm:prSet/>
      <dgm:spPr/>
      <dgm:t>
        <a:bodyPr/>
        <a:lstStyle/>
        <a:p>
          <a:endParaRPr lang="en-US"/>
        </a:p>
      </dgm:t>
    </dgm:pt>
    <dgm:pt modelId="{19ACD50B-3BA2-4811-B93A-EC2B3030CD25}" type="sibTrans" cxnId="{562B8521-F64C-4884-B143-6C23BEFA75C9}">
      <dgm:prSet/>
      <dgm:spPr/>
      <dgm:t>
        <a:bodyPr/>
        <a:lstStyle/>
        <a:p>
          <a:endParaRPr lang="en-US"/>
        </a:p>
      </dgm:t>
    </dgm:pt>
    <dgm:pt modelId="{8F521A25-403F-4C0D-9052-D362C460233D}">
      <dgm:prSet/>
      <dgm:spPr/>
      <dgm:t>
        <a:bodyPr/>
        <a:lstStyle/>
        <a:p>
          <a:pPr>
            <a:lnSpc>
              <a:spcPct val="100000"/>
            </a:lnSpc>
          </a:pPr>
          <a:r>
            <a:rPr lang="en-US"/>
            <a:t>SUMMER </a:t>
          </a:r>
          <a:r>
            <a:rPr lang="en-US">
              <a:latin typeface="Gill Sans Nova"/>
            </a:rPr>
            <a:t>SCHOOL</a:t>
          </a:r>
        </a:p>
      </dgm:t>
    </dgm:pt>
    <dgm:pt modelId="{FAAC147F-D2A5-4E06-8D28-21CE54659A82}" type="parTrans" cxnId="{8B9C7EF7-0B3D-4718-84E8-6A7DE08EEFFA}">
      <dgm:prSet/>
      <dgm:spPr/>
      <dgm:t>
        <a:bodyPr/>
        <a:lstStyle/>
        <a:p>
          <a:endParaRPr lang="en-US"/>
        </a:p>
      </dgm:t>
    </dgm:pt>
    <dgm:pt modelId="{E7D0C781-A48E-4D45-B707-16A978377006}" type="sibTrans" cxnId="{8B9C7EF7-0B3D-4718-84E8-6A7DE08EEFFA}">
      <dgm:prSet/>
      <dgm:spPr/>
      <dgm:t>
        <a:bodyPr/>
        <a:lstStyle/>
        <a:p>
          <a:endParaRPr lang="en-US"/>
        </a:p>
      </dgm:t>
    </dgm:pt>
    <dgm:pt modelId="{B2363683-40D1-45B1-BF1A-7CD1A2C238CD}">
      <dgm:prSet/>
      <dgm:spPr/>
      <dgm:t>
        <a:bodyPr/>
        <a:lstStyle/>
        <a:p>
          <a:pPr>
            <a:lnSpc>
              <a:spcPct val="100000"/>
            </a:lnSpc>
          </a:pPr>
          <a:r>
            <a:rPr lang="en-US"/>
            <a:t>*DO NOT WAIT TO RECOVER CREDITS!</a:t>
          </a:r>
        </a:p>
      </dgm:t>
    </dgm:pt>
    <dgm:pt modelId="{48EFBBFD-153B-4C81-BEA7-E7CC03F3EF1A}" type="parTrans" cxnId="{7F676DFF-CAFB-4080-928F-1B54D6C85463}">
      <dgm:prSet/>
      <dgm:spPr/>
      <dgm:t>
        <a:bodyPr/>
        <a:lstStyle/>
        <a:p>
          <a:endParaRPr lang="en-US"/>
        </a:p>
      </dgm:t>
    </dgm:pt>
    <dgm:pt modelId="{DA60151D-CF96-4A31-848C-554D10BA83BB}" type="sibTrans" cxnId="{7F676DFF-CAFB-4080-928F-1B54D6C85463}">
      <dgm:prSet/>
      <dgm:spPr/>
      <dgm:t>
        <a:bodyPr/>
        <a:lstStyle/>
        <a:p>
          <a:endParaRPr lang="en-US"/>
        </a:p>
      </dgm:t>
    </dgm:pt>
    <dgm:pt modelId="{86C0EB83-DC28-493D-BE28-948C1F3F23CC}">
      <dgm:prSet phldr="0"/>
      <dgm:spPr/>
      <dgm:t>
        <a:bodyPr/>
        <a:lstStyle/>
        <a:p>
          <a:pPr>
            <a:lnSpc>
              <a:spcPct val="100000"/>
            </a:lnSpc>
          </a:pPr>
          <a:r>
            <a:rPr lang="en-US">
              <a:latin typeface="Gill Sans Nova"/>
            </a:rPr>
            <a:t>Limited Courses</a:t>
          </a:r>
          <a:endParaRPr lang="en-US"/>
        </a:p>
      </dgm:t>
    </dgm:pt>
    <dgm:pt modelId="{7E8DA885-1A8E-4266-A648-555CCD9BDEA9}" type="parTrans" cxnId="{9F15009D-1650-46EC-9CB6-1C39ED1311AB}">
      <dgm:prSet/>
      <dgm:spPr/>
    </dgm:pt>
    <dgm:pt modelId="{21A32DAF-BD0E-4336-901D-F9FC549FAE93}" type="sibTrans" cxnId="{9F15009D-1650-46EC-9CB6-1C39ED1311AB}">
      <dgm:prSet/>
      <dgm:spPr/>
      <dgm:t>
        <a:bodyPr/>
        <a:lstStyle/>
        <a:p>
          <a:endParaRPr lang="en-US"/>
        </a:p>
      </dgm:t>
    </dgm:pt>
    <dgm:pt modelId="{BE578BA3-7061-4F5B-9C7B-F9A63684E7E9}" type="pres">
      <dgm:prSet presAssocID="{0FAA2307-6E3B-4CCE-A8D3-FAEA72C63D45}" presName="root" presStyleCnt="0">
        <dgm:presLayoutVars>
          <dgm:dir/>
          <dgm:resizeHandles val="exact"/>
        </dgm:presLayoutVars>
      </dgm:prSet>
      <dgm:spPr/>
    </dgm:pt>
    <dgm:pt modelId="{1193B716-D203-4FDE-BF21-659EBDE705D1}" type="pres">
      <dgm:prSet presAssocID="{1F6D0EE4-145C-41A0-A522-C66689AECE27}" presName="compNode" presStyleCnt="0"/>
      <dgm:spPr/>
    </dgm:pt>
    <dgm:pt modelId="{04CE6C73-789F-4DB4-9AD4-E87CFD519E7F}" type="pres">
      <dgm:prSet presAssocID="{1F6D0EE4-145C-41A0-A522-C66689AECE27}" presName="bgRect" presStyleLbl="bgShp" presStyleIdx="0" presStyleCnt="4"/>
      <dgm:spPr/>
    </dgm:pt>
    <dgm:pt modelId="{A71FDA93-3715-4D4A-97C3-073EC42E38A8}" type="pres">
      <dgm:prSet presAssocID="{1F6D0EE4-145C-41A0-A522-C66689AECE2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ckpack"/>
        </a:ext>
      </dgm:extLst>
    </dgm:pt>
    <dgm:pt modelId="{528AF2E0-A4B1-4B86-AF2D-0C0846329A8E}" type="pres">
      <dgm:prSet presAssocID="{1F6D0EE4-145C-41A0-A522-C66689AECE27}" presName="spaceRect" presStyleCnt="0"/>
      <dgm:spPr/>
    </dgm:pt>
    <dgm:pt modelId="{DDB5FF41-5D10-47D2-869F-D39A8D1E46DB}" type="pres">
      <dgm:prSet presAssocID="{1F6D0EE4-145C-41A0-A522-C66689AECE27}" presName="parTx" presStyleLbl="revTx" presStyleIdx="0" presStyleCnt="5">
        <dgm:presLayoutVars>
          <dgm:chMax val="0"/>
          <dgm:chPref val="0"/>
        </dgm:presLayoutVars>
      </dgm:prSet>
      <dgm:spPr/>
    </dgm:pt>
    <dgm:pt modelId="{7C17FF0C-F192-4F32-91A0-4C7ECE13398D}" type="pres">
      <dgm:prSet presAssocID="{41F3172E-AC0D-46CE-938F-0A8E9DAD1439}" presName="sibTrans" presStyleCnt="0"/>
      <dgm:spPr/>
    </dgm:pt>
    <dgm:pt modelId="{3D48E214-2401-4319-95E4-4665ABE15692}" type="pres">
      <dgm:prSet presAssocID="{223D7CAC-9EFF-4E32-B807-8245EFF39BF5}" presName="compNode" presStyleCnt="0"/>
      <dgm:spPr/>
    </dgm:pt>
    <dgm:pt modelId="{9702A859-6D8E-45ED-B3FC-EAB87F1AF9EE}" type="pres">
      <dgm:prSet presAssocID="{223D7CAC-9EFF-4E32-B807-8245EFF39BF5}" presName="bgRect" presStyleLbl="bgShp" presStyleIdx="1" presStyleCnt="4"/>
      <dgm:spPr/>
    </dgm:pt>
    <dgm:pt modelId="{F3F723B8-2C72-44F1-A48E-A5778D4A27B6}" type="pres">
      <dgm:prSet presAssocID="{223D7CAC-9EFF-4E32-B807-8245EFF39B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a:ext>
      </dgm:extLst>
    </dgm:pt>
    <dgm:pt modelId="{F280A413-8A22-4D23-B5E1-8A4E6028C6F4}" type="pres">
      <dgm:prSet presAssocID="{223D7CAC-9EFF-4E32-B807-8245EFF39BF5}" presName="spaceRect" presStyleCnt="0"/>
      <dgm:spPr/>
    </dgm:pt>
    <dgm:pt modelId="{2C6461FC-95E2-43C9-B11F-695097F5223F}" type="pres">
      <dgm:prSet presAssocID="{223D7CAC-9EFF-4E32-B807-8245EFF39BF5}" presName="parTx" presStyleLbl="revTx" presStyleIdx="1" presStyleCnt="5">
        <dgm:presLayoutVars>
          <dgm:chMax val="0"/>
          <dgm:chPref val="0"/>
        </dgm:presLayoutVars>
      </dgm:prSet>
      <dgm:spPr/>
    </dgm:pt>
    <dgm:pt modelId="{5A504025-33CB-4C97-963C-9A4C6558B6FA}" type="pres">
      <dgm:prSet presAssocID="{19ACD50B-3BA2-4811-B93A-EC2B3030CD25}" presName="sibTrans" presStyleCnt="0"/>
      <dgm:spPr/>
    </dgm:pt>
    <dgm:pt modelId="{32E9502C-30FE-46A1-96E5-7A2F339A7FF4}" type="pres">
      <dgm:prSet presAssocID="{8F521A25-403F-4C0D-9052-D362C460233D}" presName="compNode" presStyleCnt="0"/>
      <dgm:spPr/>
    </dgm:pt>
    <dgm:pt modelId="{85D70009-FDFA-4FA3-8116-3FFE20E17EE2}" type="pres">
      <dgm:prSet presAssocID="{8F521A25-403F-4C0D-9052-D362C460233D}" presName="bgRect" presStyleLbl="bgShp" presStyleIdx="2" presStyleCnt="4"/>
      <dgm:spPr/>
    </dgm:pt>
    <dgm:pt modelId="{63578ED7-26F6-4B01-96B2-943A1B41EC92}" type="pres">
      <dgm:prSet presAssocID="{8F521A25-403F-4C0D-9052-D362C460233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n"/>
        </a:ext>
      </dgm:extLst>
    </dgm:pt>
    <dgm:pt modelId="{B76BF2D3-4FFC-4EA4-ABEB-D0DFFEF2E5B3}" type="pres">
      <dgm:prSet presAssocID="{8F521A25-403F-4C0D-9052-D362C460233D}" presName="spaceRect" presStyleCnt="0"/>
      <dgm:spPr/>
    </dgm:pt>
    <dgm:pt modelId="{E0A5B6A0-7791-43DD-AEDB-D86B15E420D2}" type="pres">
      <dgm:prSet presAssocID="{8F521A25-403F-4C0D-9052-D362C460233D}" presName="parTx" presStyleLbl="revTx" presStyleIdx="2" presStyleCnt="5">
        <dgm:presLayoutVars>
          <dgm:chMax val="0"/>
          <dgm:chPref val="0"/>
        </dgm:presLayoutVars>
      </dgm:prSet>
      <dgm:spPr/>
    </dgm:pt>
    <dgm:pt modelId="{79766590-3A0D-4EA1-A304-A2BFEF24FC09}" type="pres">
      <dgm:prSet presAssocID="{8F521A25-403F-4C0D-9052-D362C460233D}" presName="desTx" presStyleLbl="revTx" presStyleIdx="3" presStyleCnt="5">
        <dgm:presLayoutVars/>
      </dgm:prSet>
      <dgm:spPr/>
    </dgm:pt>
    <dgm:pt modelId="{73217D8B-12F7-4924-89B2-EB7AF3160523}" type="pres">
      <dgm:prSet presAssocID="{E7D0C781-A48E-4D45-B707-16A978377006}" presName="sibTrans" presStyleCnt="0"/>
      <dgm:spPr/>
    </dgm:pt>
    <dgm:pt modelId="{2615C756-2155-455E-A22A-0E302969143A}" type="pres">
      <dgm:prSet presAssocID="{B2363683-40D1-45B1-BF1A-7CD1A2C238CD}" presName="compNode" presStyleCnt="0"/>
      <dgm:spPr/>
    </dgm:pt>
    <dgm:pt modelId="{D6CC5EBF-82E6-4608-A0CD-E53CF6CA9256}" type="pres">
      <dgm:prSet presAssocID="{B2363683-40D1-45B1-BF1A-7CD1A2C238CD}" presName="bgRect" presStyleLbl="bgShp" presStyleIdx="3" presStyleCnt="4"/>
      <dgm:spPr/>
    </dgm:pt>
    <dgm:pt modelId="{4DA9D53F-1B89-4889-BE8C-C7C924A752A9}" type="pres">
      <dgm:prSet presAssocID="{B2363683-40D1-45B1-BF1A-7CD1A2C238C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ck"/>
        </a:ext>
      </dgm:extLst>
    </dgm:pt>
    <dgm:pt modelId="{E8FC0E96-0D65-4FE7-8AFE-5BC0A3229D62}" type="pres">
      <dgm:prSet presAssocID="{B2363683-40D1-45B1-BF1A-7CD1A2C238CD}" presName="spaceRect" presStyleCnt="0"/>
      <dgm:spPr/>
    </dgm:pt>
    <dgm:pt modelId="{1E2E76C0-0A68-43DA-9A75-ADF4F69E4FBC}" type="pres">
      <dgm:prSet presAssocID="{B2363683-40D1-45B1-BF1A-7CD1A2C238CD}" presName="parTx" presStyleLbl="revTx" presStyleIdx="4" presStyleCnt="5">
        <dgm:presLayoutVars>
          <dgm:chMax val="0"/>
          <dgm:chPref val="0"/>
        </dgm:presLayoutVars>
      </dgm:prSet>
      <dgm:spPr/>
    </dgm:pt>
  </dgm:ptLst>
  <dgm:cxnLst>
    <dgm:cxn modelId="{AEF8E720-1022-4466-9BE0-2DA60B9794EF}" srcId="{0FAA2307-6E3B-4CCE-A8D3-FAEA72C63D45}" destId="{1F6D0EE4-145C-41A0-A522-C66689AECE27}" srcOrd="0" destOrd="0" parTransId="{3C0EB82A-29DF-4499-AA3C-74EF02B8ECDB}" sibTransId="{41F3172E-AC0D-46CE-938F-0A8E9DAD1439}"/>
    <dgm:cxn modelId="{562B8521-F64C-4884-B143-6C23BEFA75C9}" srcId="{0FAA2307-6E3B-4CCE-A8D3-FAEA72C63D45}" destId="{223D7CAC-9EFF-4E32-B807-8245EFF39BF5}" srcOrd="1" destOrd="0" parTransId="{69180746-A4E7-4E52-89AE-B5109AF2A7E8}" sibTransId="{19ACD50B-3BA2-4811-B93A-EC2B3030CD25}"/>
    <dgm:cxn modelId="{60EDFD3F-2EEC-4679-9400-EE4C6FD717C5}" type="presOf" srcId="{1F6D0EE4-145C-41A0-A522-C66689AECE27}" destId="{DDB5FF41-5D10-47D2-869F-D39A8D1E46DB}" srcOrd="0" destOrd="0" presId="urn:microsoft.com/office/officeart/2018/2/layout/IconVerticalSolidList"/>
    <dgm:cxn modelId="{DBADEE71-B00E-44D1-843B-66FA96BEFD99}" type="presOf" srcId="{86C0EB83-DC28-493D-BE28-948C1F3F23CC}" destId="{79766590-3A0D-4EA1-A304-A2BFEF24FC09}" srcOrd="0" destOrd="0" presId="urn:microsoft.com/office/officeart/2018/2/layout/IconVerticalSolidList"/>
    <dgm:cxn modelId="{63787479-3761-4A03-8EF7-4303F9D18A78}" type="presOf" srcId="{0FAA2307-6E3B-4CCE-A8D3-FAEA72C63D45}" destId="{BE578BA3-7061-4F5B-9C7B-F9A63684E7E9}" srcOrd="0" destOrd="0" presId="urn:microsoft.com/office/officeart/2018/2/layout/IconVerticalSolidList"/>
    <dgm:cxn modelId="{9F15009D-1650-46EC-9CB6-1C39ED1311AB}" srcId="{8F521A25-403F-4C0D-9052-D362C460233D}" destId="{86C0EB83-DC28-493D-BE28-948C1F3F23CC}" srcOrd="0" destOrd="0" parTransId="{7E8DA885-1A8E-4266-A648-555CCD9BDEA9}" sibTransId="{21A32DAF-BD0E-4336-901D-F9FC549FAE93}"/>
    <dgm:cxn modelId="{CBAE56C3-0971-4C8B-8256-34FE2D306333}" type="presOf" srcId="{B2363683-40D1-45B1-BF1A-7CD1A2C238CD}" destId="{1E2E76C0-0A68-43DA-9A75-ADF4F69E4FBC}" srcOrd="0" destOrd="0" presId="urn:microsoft.com/office/officeart/2018/2/layout/IconVerticalSolidList"/>
    <dgm:cxn modelId="{00F6B0C4-53A6-4FEF-A60D-2BFFAA940A31}" type="presOf" srcId="{223D7CAC-9EFF-4E32-B807-8245EFF39BF5}" destId="{2C6461FC-95E2-43C9-B11F-695097F5223F}" srcOrd="0" destOrd="0" presId="urn:microsoft.com/office/officeart/2018/2/layout/IconVerticalSolidList"/>
    <dgm:cxn modelId="{B62159E6-2ED4-4959-9917-20795C4FBA1E}" type="presOf" srcId="{8F521A25-403F-4C0D-9052-D362C460233D}" destId="{E0A5B6A0-7791-43DD-AEDB-D86B15E420D2}" srcOrd="0" destOrd="0" presId="urn:microsoft.com/office/officeart/2018/2/layout/IconVerticalSolidList"/>
    <dgm:cxn modelId="{8B9C7EF7-0B3D-4718-84E8-6A7DE08EEFFA}" srcId="{0FAA2307-6E3B-4CCE-A8D3-FAEA72C63D45}" destId="{8F521A25-403F-4C0D-9052-D362C460233D}" srcOrd="2" destOrd="0" parTransId="{FAAC147F-D2A5-4E06-8D28-21CE54659A82}" sibTransId="{E7D0C781-A48E-4D45-B707-16A978377006}"/>
    <dgm:cxn modelId="{7F676DFF-CAFB-4080-928F-1B54D6C85463}" srcId="{0FAA2307-6E3B-4CCE-A8D3-FAEA72C63D45}" destId="{B2363683-40D1-45B1-BF1A-7CD1A2C238CD}" srcOrd="3" destOrd="0" parTransId="{48EFBBFD-153B-4C81-BEA7-E7CC03F3EF1A}" sibTransId="{DA60151D-CF96-4A31-848C-554D10BA83BB}"/>
    <dgm:cxn modelId="{593454C1-730F-4E94-B5B8-AE468D72CDF9}" type="presParOf" srcId="{BE578BA3-7061-4F5B-9C7B-F9A63684E7E9}" destId="{1193B716-D203-4FDE-BF21-659EBDE705D1}" srcOrd="0" destOrd="0" presId="urn:microsoft.com/office/officeart/2018/2/layout/IconVerticalSolidList"/>
    <dgm:cxn modelId="{99C6C052-7D9A-44B1-B675-BA63EB9F673B}" type="presParOf" srcId="{1193B716-D203-4FDE-BF21-659EBDE705D1}" destId="{04CE6C73-789F-4DB4-9AD4-E87CFD519E7F}" srcOrd="0" destOrd="0" presId="urn:microsoft.com/office/officeart/2018/2/layout/IconVerticalSolidList"/>
    <dgm:cxn modelId="{DFF0A89A-883D-47D9-B5BC-6745C63B8A46}" type="presParOf" srcId="{1193B716-D203-4FDE-BF21-659EBDE705D1}" destId="{A71FDA93-3715-4D4A-97C3-073EC42E38A8}" srcOrd="1" destOrd="0" presId="urn:microsoft.com/office/officeart/2018/2/layout/IconVerticalSolidList"/>
    <dgm:cxn modelId="{E0C39B2B-46BE-43DD-A4EC-A71ABBDADBBE}" type="presParOf" srcId="{1193B716-D203-4FDE-BF21-659EBDE705D1}" destId="{528AF2E0-A4B1-4B86-AF2D-0C0846329A8E}" srcOrd="2" destOrd="0" presId="urn:microsoft.com/office/officeart/2018/2/layout/IconVerticalSolidList"/>
    <dgm:cxn modelId="{06648159-839F-435C-84E3-83C56ECA6266}" type="presParOf" srcId="{1193B716-D203-4FDE-BF21-659EBDE705D1}" destId="{DDB5FF41-5D10-47D2-869F-D39A8D1E46DB}" srcOrd="3" destOrd="0" presId="urn:microsoft.com/office/officeart/2018/2/layout/IconVerticalSolidList"/>
    <dgm:cxn modelId="{0F36C39F-6438-49B1-807E-6A10E3D8E6F2}" type="presParOf" srcId="{BE578BA3-7061-4F5B-9C7B-F9A63684E7E9}" destId="{7C17FF0C-F192-4F32-91A0-4C7ECE13398D}" srcOrd="1" destOrd="0" presId="urn:microsoft.com/office/officeart/2018/2/layout/IconVerticalSolidList"/>
    <dgm:cxn modelId="{A8323347-E745-4FD1-A741-A2F2AB4DB7BB}" type="presParOf" srcId="{BE578BA3-7061-4F5B-9C7B-F9A63684E7E9}" destId="{3D48E214-2401-4319-95E4-4665ABE15692}" srcOrd="2" destOrd="0" presId="urn:microsoft.com/office/officeart/2018/2/layout/IconVerticalSolidList"/>
    <dgm:cxn modelId="{3DDBDD4C-E797-4D04-B645-37396B086247}" type="presParOf" srcId="{3D48E214-2401-4319-95E4-4665ABE15692}" destId="{9702A859-6D8E-45ED-B3FC-EAB87F1AF9EE}" srcOrd="0" destOrd="0" presId="urn:microsoft.com/office/officeart/2018/2/layout/IconVerticalSolidList"/>
    <dgm:cxn modelId="{22FF363D-3C30-47A5-8C99-61AE25602B67}" type="presParOf" srcId="{3D48E214-2401-4319-95E4-4665ABE15692}" destId="{F3F723B8-2C72-44F1-A48E-A5778D4A27B6}" srcOrd="1" destOrd="0" presId="urn:microsoft.com/office/officeart/2018/2/layout/IconVerticalSolidList"/>
    <dgm:cxn modelId="{8C98C447-BA8A-447E-8653-9821C7CF7E09}" type="presParOf" srcId="{3D48E214-2401-4319-95E4-4665ABE15692}" destId="{F280A413-8A22-4D23-B5E1-8A4E6028C6F4}" srcOrd="2" destOrd="0" presId="urn:microsoft.com/office/officeart/2018/2/layout/IconVerticalSolidList"/>
    <dgm:cxn modelId="{E0A36687-25F3-4873-B679-9498F57E7F7A}" type="presParOf" srcId="{3D48E214-2401-4319-95E4-4665ABE15692}" destId="{2C6461FC-95E2-43C9-B11F-695097F5223F}" srcOrd="3" destOrd="0" presId="urn:microsoft.com/office/officeart/2018/2/layout/IconVerticalSolidList"/>
    <dgm:cxn modelId="{C0AFD1D9-8BA7-437A-BCAD-C1844906DBFF}" type="presParOf" srcId="{BE578BA3-7061-4F5B-9C7B-F9A63684E7E9}" destId="{5A504025-33CB-4C97-963C-9A4C6558B6FA}" srcOrd="3" destOrd="0" presId="urn:microsoft.com/office/officeart/2018/2/layout/IconVerticalSolidList"/>
    <dgm:cxn modelId="{78384ED8-142B-4A3C-B46E-872A5DAE42B2}" type="presParOf" srcId="{BE578BA3-7061-4F5B-9C7B-F9A63684E7E9}" destId="{32E9502C-30FE-46A1-96E5-7A2F339A7FF4}" srcOrd="4" destOrd="0" presId="urn:microsoft.com/office/officeart/2018/2/layout/IconVerticalSolidList"/>
    <dgm:cxn modelId="{7089FCFC-3C32-474E-8DD6-B0070E4B3EC2}" type="presParOf" srcId="{32E9502C-30FE-46A1-96E5-7A2F339A7FF4}" destId="{85D70009-FDFA-4FA3-8116-3FFE20E17EE2}" srcOrd="0" destOrd="0" presId="urn:microsoft.com/office/officeart/2018/2/layout/IconVerticalSolidList"/>
    <dgm:cxn modelId="{3FFC5284-F9D3-426A-9970-D65C89930848}" type="presParOf" srcId="{32E9502C-30FE-46A1-96E5-7A2F339A7FF4}" destId="{63578ED7-26F6-4B01-96B2-943A1B41EC92}" srcOrd="1" destOrd="0" presId="urn:microsoft.com/office/officeart/2018/2/layout/IconVerticalSolidList"/>
    <dgm:cxn modelId="{7EDA7D2E-0ADD-4E86-A112-5378A2D853A4}" type="presParOf" srcId="{32E9502C-30FE-46A1-96E5-7A2F339A7FF4}" destId="{B76BF2D3-4FFC-4EA4-ABEB-D0DFFEF2E5B3}" srcOrd="2" destOrd="0" presId="urn:microsoft.com/office/officeart/2018/2/layout/IconVerticalSolidList"/>
    <dgm:cxn modelId="{1029BA22-F8DB-4261-9CED-BAAA8C5218AE}" type="presParOf" srcId="{32E9502C-30FE-46A1-96E5-7A2F339A7FF4}" destId="{E0A5B6A0-7791-43DD-AEDB-D86B15E420D2}" srcOrd="3" destOrd="0" presId="urn:microsoft.com/office/officeart/2018/2/layout/IconVerticalSolidList"/>
    <dgm:cxn modelId="{4387432B-72BC-44CE-B9CF-291FE97D0625}" type="presParOf" srcId="{32E9502C-30FE-46A1-96E5-7A2F339A7FF4}" destId="{79766590-3A0D-4EA1-A304-A2BFEF24FC09}" srcOrd="4" destOrd="0" presId="urn:microsoft.com/office/officeart/2018/2/layout/IconVerticalSolidList"/>
    <dgm:cxn modelId="{2DAF1882-0B33-43D2-8854-147756F5DC5D}" type="presParOf" srcId="{BE578BA3-7061-4F5B-9C7B-F9A63684E7E9}" destId="{73217D8B-12F7-4924-89B2-EB7AF3160523}" srcOrd="5" destOrd="0" presId="urn:microsoft.com/office/officeart/2018/2/layout/IconVerticalSolidList"/>
    <dgm:cxn modelId="{4282C570-C3F2-4FD0-9447-7084DAD658CF}" type="presParOf" srcId="{BE578BA3-7061-4F5B-9C7B-F9A63684E7E9}" destId="{2615C756-2155-455E-A22A-0E302969143A}" srcOrd="6" destOrd="0" presId="urn:microsoft.com/office/officeart/2018/2/layout/IconVerticalSolidList"/>
    <dgm:cxn modelId="{0AB28E29-D99E-4873-A69A-EA7016215FDE}" type="presParOf" srcId="{2615C756-2155-455E-A22A-0E302969143A}" destId="{D6CC5EBF-82E6-4608-A0CD-E53CF6CA9256}" srcOrd="0" destOrd="0" presId="urn:microsoft.com/office/officeart/2018/2/layout/IconVerticalSolidList"/>
    <dgm:cxn modelId="{A081EAE3-F837-44D1-B16C-396F410DE335}" type="presParOf" srcId="{2615C756-2155-455E-A22A-0E302969143A}" destId="{4DA9D53F-1B89-4889-BE8C-C7C924A752A9}" srcOrd="1" destOrd="0" presId="urn:microsoft.com/office/officeart/2018/2/layout/IconVerticalSolidList"/>
    <dgm:cxn modelId="{0041A919-50F0-4816-8235-8C41FFDF1845}" type="presParOf" srcId="{2615C756-2155-455E-A22A-0E302969143A}" destId="{E8FC0E96-0D65-4FE7-8AFE-5BC0A3229D62}" srcOrd="2" destOrd="0" presId="urn:microsoft.com/office/officeart/2018/2/layout/IconVerticalSolidList"/>
    <dgm:cxn modelId="{CE18E6B1-0C0A-4393-8776-E16E4EBDB0CD}" type="presParOf" srcId="{2615C756-2155-455E-A22A-0E302969143A}" destId="{1E2E76C0-0A68-43DA-9A75-ADF4F69E4FB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AE7FB-3219-4CE8-A770-15FEFD102D1D}">
      <dsp:nvSpPr>
        <dsp:cNvPr id="0" name=""/>
        <dsp:cNvSpPr/>
      </dsp:nvSpPr>
      <dsp:spPr>
        <a:xfrm>
          <a:off x="0" y="630"/>
          <a:ext cx="512473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7A8B46-A6D7-4820-9AF8-B8E243C30372}">
      <dsp:nvSpPr>
        <dsp:cNvPr id="0" name=""/>
        <dsp:cNvSpPr/>
      </dsp:nvSpPr>
      <dsp:spPr>
        <a:xfrm>
          <a:off x="0" y="630"/>
          <a:ext cx="5124735" cy="103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Renee Ibarra-Department Chair-Students 0-Z</a:t>
          </a:r>
        </a:p>
      </dsp:txBody>
      <dsp:txXfrm>
        <a:off x="0" y="630"/>
        <a:ext cx="5124735" cy="1032883"/>
      </dsp:txXfrm>
    </dsp:sp>
    <dsp:sp modelId="{EF618F39-D6A0-4574-BFDA-BF164525FF35}">
      <dsp:nvSpPr>
        <dsp:cNvPr id="0" name=""/>
        <dsp:cNvSpPr/>
      </dsp:nvSpPr>
      <dsp:spPr>
        <a:xfrm>
          <a:off x="0" y="1033513"/>
          <a:ext cx="512473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6C107-0ED6-4F79-AB30-D637CA1D6275}">
      <dsp:nvSpPr>
        <dsp:cNvPr id="0" name=""/>
        <dsp:cNvSpPr/>
      </dsp:nvSpPr>
      <dsp:spPr>
        <a:xfrm>
          <a:off x="0" y="1033513"/>
          <a:ext cx="5124735" cy="103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Kristine Mateos-Students A-G</a:t>
          </a:r>
        </a:p>
      </dsp:txBody>
      <dsp:txXfrm>
        <a:off x="0" y="1033513"/>
        <a:ext cx="5124735" cy="1032883"/>
      </dsp:txXfrm>
    </dsp:sp>
    <dsp:sp modelId="{42631061-590F-4286-B11B-BA5346D28BFA}">
      <dsp:nvSpPr>
        <dsp:cNvPr id="0" name=""/>
        <dsp:cNvSpPr/>
      </dsp:nvSpPr>
      <dsp:spPr>
        <a:xfrm>
          <a:off x="0" y="2066397"/>
          <a:ext cx="512473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C55428-622A-4C87-9136-47E579DC411D}">
      <dsp:nvSpPr>
        <dsp:cNvPr id="0" name=""/>
        <dsp:cNvSpPr/>
      </dsp:nvSpPr>
      <dsp:spPr>
        <a:xfrm>
          <a:off x="0" y="2066397"/>
          <a:ext cx="5124735" cy="103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Photini Deshaies-Students H-N</a:t>
          </a:r>
        </a:p>
      </dsp:txBody>
      <dsp:txXfrm>
        <a:off x="0" y="2066397"/>
        <a:ext cx="5124735" cy="1032883"/>
      </dsp:txXfrm>
    </dsp:sp>
    <dsp:sp modelId="{643E1FD4-21F7-4ADC-8353-5EFEAD0A0F60}">
      <dsp:nvSpPr>
        <dsp:cNvPr id="0" name=""/>
        <dsp:cNvSpPr/>
      </dsp:nvSpPr>
      <dsp:spPr>
        <a:xfrm>
          <a:off x="0" y="3099280"/>
          <a:ext cx="512473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8EF02D-6E96-4B80-BB5C-60685F1C7ACE}">
      <dsp:nvSpPr>
        <dsp:cNvPr id="0" name=""/>
        <dsp:cNvSpPr/>
      </dsp:nvSpPr>
      <dsp:spPr>
        <a:xfrm>
          <a:off x="0" y="3099280"/>
          <a:ext cx="5124735" cy="103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Dr. Alexader Karaman-College &amp; Career</a:t>
          </a:r>
        </a:p>
      </dsp:txBody>
      <dsp:txXfrm>
        <a:off x="0" y="3099280"/>
        <a:ext cx="5124735" cy="1032883"/>
      </dsp:txXfrm>
    </dsp:sp>
    <dsp:sp modelId="{9F2BB935-295E-4704-8E42-BD3894FE18BB}">
      <dsp:nvSpPr>
        <dsp:cNvPr id="0" name=""/>
        <dsp:cNvSpPr/>
      </dsp:nvSpPr>
      <dsp:spPr>
        <a:xfrm>
          <a:off x="0" y="4132164"/>
          <a:ext cx="512473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30473-1556-4869-A00E-AE4D8F066AB0}">
      <dsp:nvSpPr>
        <dsp:cNvPr id="0" name=""/>
        <dsp:cNvSpPr/>
      </dsp:nvSpPr>
      <dsp:spPr>
        <a:xfrm>
          <a:off x="0" y="4132164"/>
          <a:ext cx="5124735" cy="103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Steve Marks- MTSS Coordinator </a:t>
          </a:r>
        </a:p>
      </dsp:txBody>
      <dsp:txXfrm>
        <a:off x="0" y="4132164"/>
        <a:ext cx="5124735" cy="1032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E6C73-789F-4DB4-9AD4-E87CFD519E7F}">
      <dsp:nvSpPr>
        <dsp:cNvPr id="0" name=""/>
        <dsp:cNvSpPr/>
      </dsp:nvSpPr>
      <dsp:spPr>
        <a:xfrm>
          <a:off x="0" y="2143"/>
          <a:ext cx="5124735" cy="10866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1FDA93-3715-4D4A-97C3-073EC42E38A8}">
      <dsp:nvSpPr>
        <dsp:cNvPr id="0" name=""/>
        <dsp:cNvSpPr/>
      </dsp:nvSpPr>
      <dsp:spPr>
        <a:xfrm>
          <a:off x="328699" y="246630"/>
          <a:ext cx="597634" cy="597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5FF41-5D10-47D2-869F-D39A8D1E46DB}">
      <dsp:nvSpPr>
        <dsp:cNvPr id="0" name=""/>
        <dsp:cNvSpPr/>
      </dsp:nvSpPr>
      <dsp:spPr>
        <a:xfrm>
          <a:off x="1255032" y="2143"/>
          <a:ext cx="3869702" cy="108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99" tIns="114999" rIns="114999" bIns="114999" numCol="1" spcCol="1270" anchor="ctr" anchorCtr="0">
          <a:noAutofit/>
        </a:bodyPr>
        <a:lstStyle/>
        <a:p>
          <a:pPr marL="0" lvl="0" indent="0" algn="l" defTabSz="933450">
            <a:lnSpc>
              <a:spcPct val="100000"/>
            </a:lnSpc>
            <a:spcBef>
              <a:spcPct val="0"/>
            </a:spcBef>
            <a:spcAft>
              <a:spcPct val="35000"/>
            </a:spcAft>
            <a:buNone/>
          </a:pPr>
          <a:r>
            <a:rPr lang="en-US" sz="2100" kern="1200"/>
            <a:t>BEFORE OR AFTER SCHOOL DURING 0-HOUR OR 7TH PEIROD</a:t>
          </a:r>
        </a:p>
      </dsp:txBody>
      <dsp:txXfrm>
        <a:off x="1255032" y="2143"/>
        <a:ext cx="3869702" cy="1086608"/>
      </dsp:txXfrm>
    </dsp:sp>
    <dsp:sp modelId="{9702A859-6D8E-45ED-B3FC-EAB87F1AF9EE}">
      <dsp:nvSpPr>
        <dsp:cNvPr id="0" name=""/>
        <dsp:cNvSpPr/>
      </dsp:nvSpPr>
      <dsp:spPr>
        <a:xfrm>
          <a:off x="0" y="1360404"/>
          <a:ext cx="5124735" cy="10866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723B8-2C72-44F1-A48E-A5778D4A27B6}">
      <dsp:nvSpPr>
        <dsp:cNvPr id="0" name=""/>
        <dsp:cNvSpPr/>
      </dsp:nvSpPr>
      <dsp:spPr>
        <a:xfrm>
          <a:off x="328699" y="1604891"/>
          <a:ext cx="597634" cy="597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461FC-95E2-43C9-B11F-695097F5223F}">
      <dsp:nvSpPr>
        <dsp:cNvPr id="0" name=""/>
        <dsp:cNvSpPr/>
      </dsp:nvSpPr>
      <dsp:spPr>
        <a:xfrm>
          <a:off x="1255032" y="1360404"/>
          <a:ext cx="3869702" cy="108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99" tIns="114999" rIns="114999" bIns="114999" numCol="1" spcCol="1270" anchor="ctr" anchorCtr="0">
          <a:noAutofit/>
        </a:bodyPr>
        <a:lstStyle/>
        <a:p>
          <a:pPr marL="0" lvl="0" indent="0" algn="l" defTabSz="933450">
            <a:lnSpc>
              <a:spcPct val="100000"/>
            </a:lnSpc>
            <a:spcBef>
              <a:spcPct val="0"/>
            </a:spcBef>
            <a:spcAft>
              <a:spcPct val="35000"/>
            </a:spcAft>
            <a:buNone/>
          </a:pPr>
          <a:r>
            <a:rPr lang="en-US" sz="2100" kern="1200"/>
            <a:t>DURING THE DAY-ON YOUR SCHEDULE</a:t>
          </a:r>
        </a:p>
      </dsp:txBody>
      <dsp:txXfrm>
        <a:off x="1255032" y="1360404"/>
        <a:ext cx="3869702" cy="1086608"/>
      </dsp:txXfrm>
    </dsp:sp>
    <dsp:sp modelId="{85D70009-FDFA-4FA3-8116-3FFE20E17EE2}">
      <dsp:nvSpPr>
        <dsp:cNvPr id="0" name=""/>
        <dsp:cNvSpPr/>
      </dsp:nvSpPr>
      <dsp:spPr>
        <a:xfrm>
          <a:off x="0" y="2718665"/>
          <a:ext cx="5124735" cy="10866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78ED7-26F6-4B01-96B2-943A1B41EC92}">
      <dsp:nvSpPr>
        <dsp:cNvPr id="0" name=""/>
        <dsp:cNvSpPr/>
      </dsp:nvSpPr>
      <dsp:spPr>
        <a:xfrm>
          <a:off x="328699" y="2963151"/>
          <a:ext cx="597634" cy="5976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5B6A0-7791-43DD-AEDB-D86B15E420D2}">
      <dsp:nvSpPr>
        <dsp:cNvPr id="0" name=""/>
        <dsp:cNvSpPr/>
      </dsp:nvSpPr>
      <dsp:spPr>
        <a:xfrm>
          <a:off x="1255032" y="2718665"/>
          <a:ext cx="2306130" cy="108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99" tIns="114999" rIns="114999" bIns="114999" numCol="1" spcCol="1270" anchor="ctr" anchorCtr="0">
          <a:noAutofit/>
        </a:bodyPr>
        <a:lstStyle/>
        <a:p>
          <a:pPr marL="0" lvl="0" indent="0" algn="l" defTabSz="933450">
            <a:lnSpc>
              <a:spcPct val="100000"/>
            </a:lnSpc>
            <a:spcBef>
              <a:spcPct val="0"/>
            </a:spcBef>
            <a:spcAft>
              <a:spcPct val="35000"/>
            </a:spcAft>
            <a:buNone/>
          </a:pPr>
          <a:r>
            <a:rPr lang="en-US" sz="2100" kern="1200"/>
            <a:t>SUMMER </a:t>
          </a:r>
          <a:r>
            <a:rPr lang="en-US" sz="2100" kern="1200">
              <a:latin typeface="Gill Sans Nova"/>
            </a:rPr>
            <a:t>SCHOOL</a:t>
          </a:r>
        </a:p>
      </dsp:txBody>
      <dsp:txXfrm>
        <a:off x="1255032" y="2718665"/>
        <a:ext cx="2306130" cy="1086608"/>
      </dsp:txXfrm>
    </dsp:sp>
    <dsp:sp modelId="{79766590-3A0D-4EA1-A304-A2BFEF24FC09}">
      <dsp:nvSpPr>
        <dsp:cNvPr id="0" name=""/>
        <dsp:cNvSpPr/>
      </dsp:nvSpPr>
      <dsp:spPr>
        <a:xfrm>
          <a:off x="3561163" y="2718665"/>
          <a:ext cx="1563571" cy="108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99" tIns="114999" rIns="114999" bIns="114999" numCol="1" spcCol="1270" anchor="ctr" anchorCtr="0">
          <a:noAutofit/>
        </a:bodyPr>
        <a:lstStyle/>
        <a:p>
          <a:pPr marL="0" lvl="0" indent="0" algn="l" defTabSz="711200">
            <a:lnSpc>
              <a:spcPct val="100000"/>
            </a:lnSpc>
            <a:spcBef>
              <a:spcPct val="0"/>
            </a:spcBef>
            <a:spcAft>
              <a:spcPct val="35000"/>
            </a:spcAft>
            <a:buNone/>
          </a:pPr>
          <a:r>
            <a:rPr lang="en-US" sz="1600" kern="1200">
              <a:latin typeface="Gill Sans Nova"/>
            </a:rPr>
            <a:t>Limited Courses</a:t>
          </a:r>
          <a:endParaRPr lang="en-US" sz="1600" kern="1200"/>
        </a:p>
      </dsp:txBody>
      <dsp:txXfrm>
        <a:off x="3561163" y="2718665"/>
        <a:ext cx="1563571" cy="1086608"/>
      </dsp:txXfrm>
    </dsp:sp>
    <dsp:sp modelId="{D6CC5EBF-82E6-4608-A0CD-E53CF6CA9256}">
      <dsp:nvSpPr>
        <dsp:cNvPr id="0" name=""/>
        <dsp:cNvSpPr/>
      </dsp:nvSpPr>
      <dsp:spPr>
        <a:xfrm>
          <a:off x="0" y="4076925"/>
          <a:ext cx="5124735" cy="10866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A9D53F-1B89-4889-BE8C-C7C924A752A9}">
      <dsp:nvSpPr>
        <dsp:cNvPr id="0" name=""/>
        <dsp:cNvSpPr/>
      </dsp:nvSpPr>
      <dsp:spPr>
        <a:xfrm>
          <a:off x="328699" y="4321412"/>
          <a:ext cx="597634" cy="5976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E76C0-0A68-43DA-9A75-ADF4F69E4FBC}">
      <dsp:nvSpPr>
        <dsp:cNvPr id="0" name=""/>
        <dsp:cNvSpPr/>
      </dsp:nvSpPr>
      <dsp:spPr>
        <a:xfrm>
          <a:off x="1255032" y="4076925"/>
          <a:ext cx="3869702" cy="108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999" tIns="114999" rIns="114999" bIns="114999" numCol="1" spcCol="1270" anchor="ctr" anchorCtr="0">
          <a:noAutofit/>
        </a:bodyPr>
        <a:lstStyle/>
        <a:p>
          <a:pPr marL="0" lvl="0" indent="0" algn="l" defTabSz="933450">
            <a:lnSpc>
              <a:spcPct val="100000"/>
            </a:lnSpc>
            <a:spcBef>
              <a:spcPct val="0"/>
            </a:spcBef>
            <a:spcAft>
              <a:spcPct val="35000"/>
            </a:spcAft>
            <a:buNone/>
          </a:pPr>
          <a:r>
            <a:rPr lang="en-US" sz="2100" kern="1200"/>
            <a:t>*DO NOT WAIT TO RECOVER CREDITS!</a:t>
          </a:r>
        </a:p>
      </dsp:txBody>
      <dsp:txXfrm>
        <a:off x="1255032" y="4076925"/>
        <a:ext cx="3869702" cy="10866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50121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62450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66055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10/28/2024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06200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1798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9750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2164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17934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39083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4070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9033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3657AA7F-BE72-4467-897E-7A302F46504F}" type="datetimeFigureOut">
              <a:rPr lang="en-US" smtClean="0"/>
              <a:t>10/28/2024</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4831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10/28/2024</a:t>
            </a:fld>
            <a:endParaRPr lang="en-US"/>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a:p>
        </p:txBody>
      </p:sp>
    </p:spTree>
    <p:extLst>
      <p:ext uri="{BB962C8B-B14F-4D97-AF65-F5344CB8AC3E}">
        <p14:creationId xmlns:p14="http://schemas.microsoft.com/office/powerpoint/2010/main" val="2040334126"/>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14" r:id="rId7"/>
    <p:sldLayoutId id="2147483715" r:id="rId8"/>
    <p:sldLayoutId id="2147483722" r:id="rId9"/>
    <p:sldLayoutId id="2147483713" r:id="rId10"/>
    <p:sldLayoutId id="2147483723" r:id="rId11"/>
    <p:sldLayoutId id="2147483725" r:id="rId12"/>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uE8uhmX5bF4?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L9zwduYp9G0?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hUA_k76x2uE?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Picture 3">
            <a:extLst>
              <a:ext uri="{FF2B5EF4-FFF2-40B4-BE49-F238E27FC236}">
                <a16:creationId xmlns:a16="http://schemas.microsoft.com/office/drawing/2014/main" id="{1DD64738-5619-2D86-88C1-8AA7752741B4}"/>
              </a:ext>
            </a:extLst>
          </p:cNvPr>
          <p:cNvPicPr>
            <a:picLocks noChangeAspect="1"/>
          </p:cNvPicPr>
          <p:nvPr/>
        </p:nvPicPr>
        <p:blipFill rotWithShape="1">
          <a:blip r:embed="rId2">
            <a:alphaModFix/>
          </a:blip>
          <a:srcRect t="20213"/>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EA095E96-319D-4055-AD99-41FEB4030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2496"/>
            <a:ext cx="6327657" cy="36848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00511B93-02DE-442F-856F-631570E26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2496"/>
            <a:ext cx="6333755" cy="3687899"/>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p:cNvSpPr>
            <a:spLocks noGrp="1"/>
          </p:cNvSpPr>
          <p:nvPr>
            <p:ph type="ctrTitle"/>
          </p:nvPr>
        </p:nvSpPr>
        <p:spPr>
          <a:xfrm>
            <a:off x="777240" y="2301530"/>
            <a:ext cx="4887459" cy="1826983"/>
          </a:xfrm>
        </p:spPr>
        <p:txBody>
          <a:bodyPr anchor="t">
            <a:normAutofit/>
          </a:bodyPr>
          <a:lstStyle/>
          <a:p>
            <a:pPr algn="l"/>
            <a:r>
              <a:rPr lang="en-US"/>
              <a:t>COUNSELING LESSON</a:t>
            </a:r>
          </a:p>
        </p:txBody>
      </p:sp>
      <p:sp>
        <p:nvSpPr>
          <p:cNvPr id="3" name="Subtitle 2"/>
          <p:cNvSpPr>
            <a:spLocks noGrp="1"/>
          </p:cNvSpPr>
          <p:nvPr>
            <p:ph type="subTitle" idx="1"/>
          </p:nvPr>
        </p:nvSpPr>
        <p:spPr>
          <a:xfrm>
            <a:off x="777240" y="4310561"/>
            <a:ext cx="4887458" cy="747817"/>
          </a:xfrm>
        </p:spPr>
        <p:txBody>
          <a:bodyPr vert="horz" lIns="91440" tIns="45720" rIns="91440" bIns="45720" rtlCol="0" anchor="t">
            <a:normAutofit/>
          </a:bodyPr>
          <a:lstStyle/>
          <a:p>
            <a:pPr algn="l"/>
            <a:r>
              <a:rPr lang="en-US" sz="2000" dirty="0"/>
              <a:t>QUARTER 2-2024</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1BE5-780B-367B-0521-CCB580757828}"/>
              </a:ext>
            </a:extLst>
          </p:cNvPr>
          <p:cNvSpPr>
            <a:spLocks noGrp="1"/>
          </p:cNvSpPr>
          <p:nvPr>
            <p:ph type="title"/>
          </p:nvPr>
        </p:nvSpPr>
        <p:spPr/>
        <p:txBody>
          <a:bodyPr/>
          <a:lstStyle/>
          <a:p>
            <a:r>
              <a:rPr lang="en-US" u="sng" dirty="0"/>
              <a:t>AUDITORY</a:t>
            </a:r>
          </a:p>
        </p:txBody>
      </p:sp>
      <p:pic>
        <p:nvPicPr>
          <p:cNvPr id="12" name="Picture Placeholder 11" descr="Blue megaphone with sound wave ribbons">
            <a:extLst>
              <a:ext uri="{FF2B5EF4-FFF2-40B4-BE49-F238E27FC236}">
                <a16:creationId xmlns:a16="http://schemas.microsoft.com/office/drawing/2014/main" id="{D0FCEA0A-12CD-B868-AAF5-5D1E72F8CF61}"/>
              </a:ext>
            </a:extLst>
          </p:cNvPr>
          <p:cNvPicPr>
            <a:picLocks noGrp="1" noChangeAspect="1"/>
          </p:cNvPicPr>
          <p:nvPr>
            <p:ph type="pic" idx="1"/>
          </p:nvPr>
        </p:nvPicPr>
        <p:blipFill>
          <a:blip r:embed="rId2"/>
          <a:srcRect l="9449" r="9449"/>
          <a:stretch/>
        </p:blipFill>
        <p:spPr/>
      </p:pic>
      <p:sp>
        <p:nvSpPr>
          <p:cNvPr id="3" name="Text Placeholder 2">
            <a:extLst>
              <a:ext uri="{FF2B5EF4-FFF2-40B4-BE49-F238E27FC236}">
                <a16:creationId xmlns:a16="http://schemas.microsoft.com/office/drawing/2014/main" id="{0784A514-28FB-ECC4-C8E0-35375050B636}"/>
              </a:ext>
            </a:extLst>
          </p:cNvPr>
          <p:cNvSpPr>
            <a:spLocks noGrp="1"/>
          </p:cNvSpPr>
          <p:nvPr>
            <p:ph type="body" sz="half" idx="2"/>
          </p:nvPr>
        </p:nvSpPr>
        <p:spPr/>
        <p:txBody>
          <a:bodyPr vert="horz" lIns="91440" tIns="45720" rIns="91440" bIns="45720" rtlCol="0" anchor="t">
            <a:normAutofit fontScale="70000" lnSpcReduction="20000"/>
          </a:bodyPr>
          <a:lstStyle/>
          <a:p>
            <a:pPr marL="285750" indent="-285750">
              <a:buFont typeface="Arial"/>
              <a:buChar char="•"/>
            </a:pPr>
            <a:r>
              <a:rPr lang="en-US" dirty="0">
                <a:ea typeface="+mn-lt"/>
                <a:cs typeface="+mn-lt"/>
              </a:rPr>
              <a:t>Sit where you can hear.</a:t>
            </a:r>
            <a:endParaRPr lang="en-US" dirty="0"/>
          </a:p>
          <a:p>
            <a:pPr marL="285750" indent="-285750">
              <a:buFont typeface="Arial"/>
              <a:buChar char="•"/>
            </a:pPr>
            <a:r>
              <a:rPr lang="en-US" dirty="0">
                <a:ea typeface="+mn-lt"/>
                <a:cs typeface="+mn-lt"/>
              </a:rPr>
              <a:t>Have your hearing checked on a regular basis.</a:t>
            </a:r>
            <a:endParaRPr lang="en-US" dirty="0"/>
          </a:p>
          <a:p>
            <a:pPr marL="285750" indent="-285750">
              <a:buFont typeface="Arial"/>
              <a:buChar char="•"/>
            </a:pPr>
            <a:r>
              <a:rPr lang="en-US" dirty="0">
                <a:ea typeface="+mn-lt"/>
                <a:cs typeface="+mn-lt"/>
              </a:rPr>
              <a:t>Use flashcards to learn new words; read them out loud.</a:t>
            </a:r>
            <a:endParaRPr lang="en-US" dirty="0"/>
          </a:p>
          <a:p>
            <a:pPr marL="285750" indent="-285750">
              <a:buFont typeface="Arial"/>
              <a:buChar char="•"/>
            </a:pPr>
            <a:r>
              <a:rPr lang="en-US" dirty="0">
                <a:ea typeface="+mn-lt"/>
                <a:cs typeface="+mn-lt"/>
              </a:rPr>
              <a:t>Read stories, assignments, or directions out loud.</a:t>
            </a:r>
            <a:endParaRPr lang="en-US" dirty="0"/>
          </a:p>
          <a:p>
            <a:pPr marL="285750" indent="-285750">
              <a:buFont typeface="Arial"/>
              <a:buChar char="•"/>
            </a:pPr>
            <a:r>
              <a:rPr lang="en-US" dirty="0">
                <a:ea typeface="+mn-lt"/>
                <a:cs typeface="+mn-lt"/>
              </a:rPr>
              <a:t>Record yourself spelling words and then listen to the recording.</a:t>
            </a:r>
            <a:endParaRPr lang="en-US" dirty="0"/>
          </a:p>
          <a:p>
            <a:pPr marL="285750" indent="-285750">
              <a:buFont typeface="Arial"/>
              <a:buChar char="•"/>
            </a:pPr>
            <a:r>
              <a:rPr lang="en-US" dirty="0">
                <a:ea typeface="+mn-lt"/>
                <a:cs typeface="+mn-lt"/>
              </a:rPr>
              <a:t>Have test questions read to you out loud.</a:t>
            </a:r>
            <a:endParaRPr lang="en-US" dirty="0"/>
          </a:p>
          <a:p>
            <a:pPr marL="285750" indent="-285750">
              <a:buFont typeface="Arial"/>
              <a:buChar char="•"/>
            </a:pPr>
            <a:r>
              <a:rPr lang="en-US" dirty="0">
                <a:ea typeface="+mn-lt"/>
                <a:cs typeface="+mn-lt"/>
              </a:rPr>
              <a:t>Study new material by reading it out loud.</a:t>
            </a:r>
            <a:endParaRPr lang="en-US" dirty="0"/>
          </a:p>
          <a:p>
            <a:endParaRPr lang="en-US" dirty="0">
              <a:ea typeface="+mn-lt"/>
              <a:cs typeface="+mn-lt"/>
            </a:endParaRPr>
          </a:p>
          <a:p>
            <a:r>
              <a:rPr lang="en-US" dirty="0">
                <a:ea typeface="+mn-lt"/>
                <a:cs typeface="+mn-lt"/>
              </a:rPr>
              <a:t>*Remember that you need to hear things, not just see things, to learn well.</a:t>
            </a:r>
            <a:endParaRPr lang="en-US" dirty="0">
              <a:ea typeface="Calibri"/>
              <a:cs typeface="Calibri"/>
            </a:endParaRPr>
          </a:p>
          <a:p>
            <a:endParaRPr lang="en-US" dirty="0">
              <a:ea typeface="Calibri"/>
              <a:cs typeface="Calibri"/>
            </a:endParaRPr>
          </a:p>
          <a:p>
            <a:br>
              <a:rPr lang="en-US" dirty="0"/>
            </a:br>
            <a:endParaRPr lang="en-US" dirty="0"/>
          </a:p>
          <a:p>
            <a:endParaRPr lang="en-US" dirty="0">
              <a:ea typeface="Calibri"/>
              <a:cs typeface="Calibri"/>
            </a:endParaRPr>
          </a:p>
        </p:txBody>
      </p:sp>
    </p:spTree>
    <p:extLst>
      <p:ext uri="{BB962C8B-B14F-4D97-AF65-F5344CB8AC3E}">
        <p14:creationId xmlns:p14="http://schemas.microsoft.com/office/powerpoint/2010/main" val="3078262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038B-F174-26C0-AA79-CE65E9037570}"/>
              </a:ext>
            </a:extLst>
          </p:cNvPr>
          <p:cNvSpPr>
            <a:spLocks noGrp="1"/>
          </p:cNvSpPr>
          <p:nvPr>
            <p:ph type="title"/>
          </p:nvPr>
        </p:nvSpPr>
        <p:spPr/>
        <p:txBody>
          <a:bodyPr/>
          <a:lstStyle/>
          <a:p>
            <a:r>
              <a:rPr lang="en-US" u="sng" dirty="0">
                <a:solidFill>
                  <a:schemeClr val="accent1">
                    <a:lumMod val="60000"/>
                    <a:lumOff val="40000"/>
                  </a:schemeClr>
                </a:solidFill>
              </a:rPr>
              <a:t>VISUAL</a:t>
            </a:r>
          </a:p>
        </p:txBody>
      </p:sp>
      <p:pic>
        <p:nvPicPr>
          <p:cNvPr id="5" name="Picture Placeholder 4" descr="Hand holding photograph of countryside">
            <a:extLst>
              <a:ext uri="{FF2B5EF4-FFF2-40B4-BE49-F238E27FC236}">
                <a16:creationId xmlns:a16="http://schemas.microsoft.com/office/drawing/2014/main" id="{F03BD78F-A3F3-667E-2B40-6012B76EDFE1}"/>
              </a:ext>
            </a:extLst>
          </p:cNvPr>
          <p:cNvPicPr>
            <a:picLocks noGrp="1" noChangeAspect="1"/>
          </p:cNvPicPr>
          <p:nvPr>
            <p:ph type="pic" idx="1"/>
          </p:nvPr>
        </p:nvPicPr>
        <p:blipFill>
          <a:blip r:embed="rId2"/>
          <a:srcRect l="11920" r="11920"/>
          <a:stretch/>
        </p:blipFill>
        <p:spPr/>
      </p:pic>
      <p:sp>
        <p:nvSpPr>
          <p:cNvPr id="4" name="Text Placeholder 3">
            <a:extLst>
              <a:ext uri="{FF2B5EF4-FFF2-40B4-BE49-F238E27FC236}">
                <a16:creationId xmlns:a16="http://schemas.microsoft.com/office/drawing/2014/main" id="{7F3FC9A9-EE5E-204E-1496-B234CBACDB55}"/>
              </a:ext>
            </a:extLst>
          </p:cNvPr>
          <p:cNvSpPr>
            <a:spLocks noGrp="1"/>
          </p:cNvSpPr>
          <p:nvPr>
            <p:ph type="body" sz="half" idx="2"/>
          </p:nvPr>
        </p:nvSpPr>
        <p:spPr/>
        <p:txBody>
          <a:bodyPr vert="horz" lIns="91440" tIns="45720" rIns="91440" bIns="45720" rtlCol="0" anchor="t">
            <a:normAutofit/>
          </a:bodyPr>
          <a:lstStyle/>
          <a:p>
            <a:pPr marL="285750" indent="-285750">
              <a:buFont typeface="Arial"/>
              <a:buChar char="•"/>
            </a:pPr>
            <a:r>
              <a:rPr lang="en-US" sz="1200" dirty="0">
                <a:solidFill>
                  <a:schemeClr val="accent1">
                    <a:lumMod val="60000"/>
                    <a:lumOff val="40000"/>
                  </a:schemeClr>
                </a:solidFill>
                <a:latin typeface="Open Sans"/>
                <a:ea typeface="Open Sans"/>
                <a:cs typeface="Open Sans"/>
              </a:rPr>
              <a:t>Sit near the front of the classroom. (It won't mean you're the teacher's pet!)</a:t>
            </a:r>
            <a:endParaRPr lang="en-US">
              <a:solidFill>
                <a:schemeClr val="accent1">
                  <a:lumMod val="60000"/>
                  <a:lumOff val="40000"/>
                </a:schemeClr>
              </a:solidFill>
              <a:ea typeface="Calibri"/>
              <a:cs typeface="Calibri"/>
            </a:endParaRPr>
          </a:p>
          <a:p>
            <a:pPr marL="285750" indent="-285750">
              <a:buFont typeface="Arial"/>
              <a:buChar char="•"/>
            </a:pPr>
            <a:r>
              <a:rPr lang="en-US" sz="1200" dirty="0">
                <a:solidFill>
                  <a:schemeClr val="accent1">
                    <a:lumMod val="60000"/>
                    <a:lumOff val="40000"/>
                  </a:schemeClr>
                </a:solidFill>
                <a:latin typeface="Open Sans"/>
                <a:ea typeface="Open Sans"/>
                <a:cs typeface="Open Sans"/>
              </a:rPr>
              <a:t>Have your eyesight checked on a regular basis.</a:t>
            </a:r>
            <a:endParaRPr lang="en-US">
              <a:solidFill>
                <a:schemeClr val="accent1">
                  <a:lumMod val="60000"/>
                  <a:lumOff val="40000"/>
                </a:schemeClr>
              </a:solidFill>
              <a:ea typeface="Calibri"/>
              <a:cs typeface="Calibri"/>
            </a:endParaRPr>
          </a:p>
          <a:p>
            <a:pPr marL="285750" indent="-285750">
              <a:buFont typeface="Arial"/>
              <a:buChar char="•"/>
            </a:pPr>
            <a:r>
              <a:rPr lang="en-US" sz="1200" dirty="0">
                <a:solidFill>
                  <a:schemeClr val="accent1">
                    <a:lumMod val="60000"/>
                    <a:lumOff val="40000"/>
                  </a:schemeClr>
                </a:solidFill>
                <a:latin typeface="Open Sans"/>
                <a:ea typeface="Open Sans"/>
                <a:cs typeface="Open Sans"/>
              </a:rPr>
              <a:t>Use flashcards to learn new words.</a:t>
            </a:r>
            <a:endParaRPr lang="en-US">
              <a:solidFill>
                <a:schemeClr val="accent1">
                  <a:lumMod val="60000"/>
                  <a:lumOff val="40000"/>
                </a:schemeClr>
              </a:solidFill>
              <a:ea typeface="Calibri"/>
              <a:cs typeface="Calibri"/>
            </a:endParaRPr>
          </a:p>
          <a:p>
            <a:pPr marL="285750" indent="-285750">
              <a:buFont typeface="Arial"/>
              <a:buChar char="•"/>
            </a:pPr>
            <a:r>
              <a:rPr lang="en-US" sz="1200" dirty="0">
                <a:solidFill>
                  <a:schemeClr val="accent1">
                    <a:lumMod val="60000"/>
                    <a:lumOff val="40000"/>
                  </a:schemeClr>
                </a:solidFill>
                <a:latin typeface="Open Sans"/>
                <a:ea typeface="Open Sans"/>
                <a:cs typeface="Open Sans"/>
              </a:rPr>
              <a:t>Try to visualize things that you hear or things that are read to you.</a:t>
            </a:r>
            <a:endParaRPr lang="en-US" dirty="0">
              <a:solidFill>
                <a:schemeClr val="accent1">
                  <a:lumMod val="60000"/>
                  <a:lumOff val="40000"/>
                </a:schemeClr>
              </a:solidFill>
              <a:ea typeface="Calibri"/>
              <a:cs typeface="Calibri"/>
            </a:endParaRPr>
          </a:p>
          <a:p>
            <a:pPr marL="285750" indent="-285750">
              <a:buFont typeface="Arial"/>
              <a:buChar char="•"/>
            </a:pPr>
            <a:r>
              <a:rPr lang="en-US" sz="1200" dirty="0">
                <a:solidFill>
                  <a:schemeClr val="accent1">
                    <a:lumMod val="60000"/>
                    <a:lumOff val="40000"/>
                  </a:schemeClr>
                </a:solidFill>
                <a:latin typeface="Open Sans"/>
                <a:ea typeface="Open Sans"/>
                <a:cs typeface="Open Sans"/>
              </a:rPr>
              <a:t>Write down key words, ideas, or instructions.</a:t>
            </a:r>
            <a:endParaRPr lang="en-US" dirty="0">
              <a:solidFill>
                <a:schemeClr val="accent1">
                  <a:lumMod val="60000"/>
                  <a:lumOff val="40000"/>
                </a:schemeClr>
              </a:solidFill>
              <a:ea typeface="Calibri"/>
              <a:cs typeface="Calibri"/>
            </a:endParaRPr>
          </a:p>
          <a:p>
            <a:pPr marL="285750" indent="-285750">
              <a:buFont typeface="Arial"/>
              <a:buChar char="•"/>
            </a:pPr>
            <a:r>
              <a:rPr lang="en-US" sz="1200" dirty="0">
                <a:solidFill>
                  <a:schemeClr val="accent1">
                    <a:lumMod val="60000"/>
                    <a:lumOff val="40000"/>
                  </a:schemeClr>
                </a:solidFill>
                <a:latin typeface="Open Sans"/>
                <a:ea typeface="Open Sans"/>
                <a:cs typeface="Open Sans"/>
              </a:rPr>
              <a:t>Draw pictures to help explain new concepts and then explain the pictures.</a:t>
            </a:r>
            <a:endParaRPr lang="en-US" dirty="0">
              <a:solidFill>
                <a:schemeClr val="accent1">
                  <a:lumMod val="60000"/>
                  <a:lumOff val="40000"/>
                </a:schemeClr>
              </a:solidFill>
              <a:ea typeface="Calibri"/>
              <a:cs typeface="Calibri"/>
            </a:endParaRPr>
          </a:p>
          <a:p>
            <a:pPr marL="285750" indent="-285750">
              <a:buFont typeface="Arial"/>
              <a:buChar char="•"/>
            </a:pPr>
            <a:r>
              <a:rPr lang="en-US" sz="1200" dirty="0">
                <a:solidFill>
                  <a:schemeClr val="accent1">
                    <a:lumMod val="60000"/>
                    <a:lumOff val="40000"/>
                  </a:schemeClr>
                </a:solidFill>
                <a:latin typeface="Open Sans"/>
                <a:ea typeface="Open Sans"/>
                <a:cs typeface="Open Sans"/>
              </a:rPr>
              <a:t>Color code things.</a:t>
            </a:r>
            <a:endParaRPr lang="en-US" dirty="0">
              <a:solidFill>
                <a:schemeClr val="accent1">
                  <a:lumMod val="60000"/>
                  <a:lumOff val="40000"/>
                </a:schemeClr>
              </a:solidFill>
              <a:ea typeface="Calibri"/>
              <a:cs typeface="Calibri"/>
            </a:endParaRPr>
          </a:p>
          <a:p>
            <a:pPr marL="285750" indent="-285750">
              <a:buFont typeface="Arial"/>
              <a:buChar char="•"/>
            </a:pPr>
            <a:r>
              <a:rPr lang="en-US" sz="1200" dirty="0">
                <a:solidFill>
                  <a:schemeClr val="accent1">
                    <a:lumMod val="60000"/>
                    <a:lumOff val="40000"/>
                  </a:schemeClr>
                </a:solidFill>
                <a:latin typeface="Open Sans"/>
                <a:ea typeface="Open Sans"/>
                <a:cs typeface="Open Sans"/>
              </a:rPr>
              <a:t>Avoid distractions during study times.</a:t>
            </a:r>
            <a:endParaRPr lang="en-US" dirty="0">
              <a:solidFill>
                <a:schemeClr val="accent1">
                  <a:lumMod val="60000"/>
                  <a:lumOff val="40000"/>
                </a:schemeClr>
              </a:solidFill>
              <a:ea typeface="Calibri"/>
              <a:cs typeface="Calibri"/>
            </a:endParaRPr>
          </a:p>
          <a:p>
            <a:r>
              <a:rPr lang="en-US" sz="1200" dirty="0">
                <a:solidFill>
                  <a:schemeClr val="accent1">
                    <a:lumMod val="60000"/>
                    <a:lumOff val="40000"/>
                  </a:schemeClr>
                </a:solidFill>
                <a:latin typeface="Open Sans"/>
                <a:ea typeface="Open Sans"/>
                <a:cs typeface="Open Sans"/>
              </a:rPr>
              <a:t>*Remember that you need to see things, not just hear things, to learn well.</a:t>
            </a:r>
            <a:endParaRPr lang="en-US" dirty="0">
              <a:solidFill>
                <a:schemeClr val="accent1">
                  <a:lumMod val="60000"/>
                  <a:lumOff val="40000"/>
                </a:schemeClr>
              </a:solidFill>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434116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BBC7-0FAE-2F59-3D59-187523E1FE2F}"/>
              </a:ext>
            </a:extLst>
          </p:cNvPr>
          <p:cNvSpPr>
            <a:spLocks noGrp="1"/>
          </p:cNvSpPr>
          <p:nvPr>
            <p:ph type="title"/>
          </p:nvPr>
        </p:nvSpPr>
        <p:spPr/>
        <p:txBody>
          <a:bodyPr/>
          <a:lstStyle/>
          <a:p>
            <a:r>
              <a:rPr lang="en-US" u="sng" dirty="0"/>
              <a:t>TACTILE</a:t>
            </a:r>
          </a:p>
        </p:txBody>
      </p:sp>
      <p:pic>
        <p:nvPicPr>
          <p:cNvPr id="5" name="Picture Placeholder 4" descr="Person in garden picking a cabbage">
            <a:extLst>
              <a:ext uri="{FF2B5EF4-FFF2-40B4-BE49-F238E27FC236}">
                <a16:creationId xmlns:a16="http://schemas.microsoft.com/office/drawing/2014/main" id="{D2384294-CF4C-DF76-00D5-C2523FFE02F8}"/>
              </a:ext>
            </a:extLst>
          </p:cNvPr>
          <p:cNvPicPr>
            <a:picLocks noGrp="1" noChangeAspect="1"/>
          </p:cNvPicPr>
          <p:nvPr>
            <p:ph type="pic" idx="1"/>
          </p:nvPr>
        </p:nvPicPr>
        <p:blipFill>
          <a:blip r:embed="rId2"/>
          <a:srcRect l="7168" r="7168"/>
          <a:stretch/>
        </p:blipFill>
        <p:spPr/>
      </p:pic>
      <p:sp>
        <p:nvSpPr>
          <p:cNvPr id="4" name="Text Placeholder 3">
            <a:extLst>
              <a:ext uri="{FF2B5EF4-FFF2-40B4-BE49-F238E27FC236}">
                <a16:creationId xmlns:a16="http://schemas.microsoft.com/office/drawing/2014/main" id="{3580EB11-F6B6-C5AA-3837-7073077399BA}"/>
              </a:ext>
            </a:extLst>
          </p:cNvPr>
          <p:cNvSpPr>
            <a:spLocks noGrp="1"/>
          </p:cNvSpPr>
          <p:nvPr>
            <p:ph type="body" sz="half" idx="2"/>
          </p:nvPr>
        </p:nvSpPr>
        <p:spPr/>
        <p:txBody>
          <a:bodyPr vert="horz" lIns="91440" tIns="45720" rIns="91440" bIns="45720" rtlCol="0" anchor="t">
            <a:normAutofit fontScale="92500" lnSpcReduction="10000"/>
          </a:bodyPr>
          <a:lstStyle/>
          <a:p>
            <a:pPr marL="285750" indent="-285750">
              <a:buFont typeface="Arial"/>
              <a:buChar char="•"/>
            </a:pPr>
            <a:r>
              <a:rPr lang="en-US" sz="1200" dirty="0">
                <a:latin typeface="Open Sans"/>
                <a:ea typeface="Open Sans"/>
                <a:cs typeface="Open Sans"/>
              </a:rPr>
              <a:t>Participate in activities that involve touching, building, moving, or drawing.</a:t>
            </a:r>
            <a:endParaRPr lang="en-US" dirty="0">
              <a:ea typeface="Calibri"/>
              <a:cs typeface="Calibri"/>
            </a:endParaRPr>
          </a:p>
          <a:p>
            <a:pPr marL="285750" indent="-285750">
              <a:buFont typeface="Arial"/>
              <a:buChar char="•"/>
            </a:pPr>
            <a:r>
              <a:rPr lang="en-US" sz="1200" dirty="0">
                <a:latin typeface="Open Sans"/>
                <a:ea typeface="Open Sans"/>
                <a:cs typeface="Open Sans"/>
              </a:rPr>
              <a:t>Do lots of hands-on activities like completing art projects, taking walks, or acting out stories.</a:t>
            </a:r>
            <a:endParaRPr lang="en-US" dirty="0">
              <a:ea typeface="Calibri"/>
              <a:cs typeface="Calibri"/>
            </a:endParaRPr>
          </a:p>
          <a:p>
            <a:pPr marL="285750" indent="-285750">
              <a:buFont typeface="Arial"/>
              <a:buChar char="•"/>
            </a:pPr>
            <a:r>
              <a:rPr lang="en-US" sz="1200" dirty="0">
                <a:latin typeface="Open Sans"/>
                <a:ea typeface="Open Sans"/>
                <a:cs typeface="Open Sans"/>
              </a:rPr>
              <a:t>It's okay to chew gum, walk around, or rock in a chair while reading or studying.</a:t>
            </a:r>
            <a:endParaRPr lang="en-US" dirty="0">
              <a:ea typeface="Calibri"/>
              <a:cs typeface="Calibri"/>
            </a:endParaRPr>
          </a:p>
          <a:p>
            <a:pPr marL="285750" indent="-285750">
              <a:buFont typeface="Arial"/>
              <a:buChar char="•"/>
            </a:pPr>
            <a:r>
              <a:rPr lang="en-US" sz="1200" dirty="0">
                <a:latin typeface="Open Sans"/>
                <a:ea typeface="Open Sans"/>
                <a:cs typeface="Open Sans"/>
              </a:rPr>
              <a:t>Use flashcards and arrange them in groups to show relationships between ideas.</a:t>
            </a:r>
            <a:endParaRPr lang="en-US" dirty="0">
              <a:ea typeface="Calibri"/>
              <a:cs typeface="Calibri"/>
            </a:endParaRPr>
          </a:p>
          <a:p>
            <a:pPr marL="285750" indent="-285750">
              <a:buFont typeface="Arial"/>
              <a:buChar char="•"/>
            </a:pPr>
            <a:r>
              <a:rPr lang="en-US" sz="1200" dirty="0">
                <a:latin typeface="Open Sans"/>
                <a:ea typeface="Open Sans"/>
                <a:cs typeface="Open Sans"/>
              </a:rPr>
              <a:t>Take frequent breaks during reading or studying periods (frequent, but not long).</a:t>
            </a:r>
            <a:endParaRPr lang="en-US" dirty="0">
              <a:ea typeface="Calibri"/>
              <a:cs typeface="Calibri"/>
            </a:endParaRPr>
          </a:p>
          <a:p>
            <a:pPr marL="285750" indent="-285750">
              <a:buFont typeface="Arial"/>
              <a:buChar char="•"/>
            </a:pPr>
            <a:r>
              <a:rPr lang="en-US" sz="1200" dirty="0">
                <a:latin typeface="Open Sans"/>
                <a:ea typeface="Open Sans"/>
                <a:cs typeface="Open Sans"/>
              </a:rPr>
              <a:t>It's okay to tap a pencil, shake your foot, or hold on to something while learning.</a:t>
            </a:r>
            <a:endParaRPr lang="en-US" dirty="0">
              <a:ea typeface="Calibri"/>
              <a:cs typeface="Calibri"/>
            </a:endParaRPr>
          </a:p>
          <a:p>
            <a:pPr marL="285750" indent="-285750">
              <a:buFont typeface="Arial"/>
              <a:buChar char="•"/>
            </a:pPr>
            <a:r>
              <a:rPr lang="en-US" sz="1200" dirty="0">
                <a:latin typeface="Open Sans"/>
                <a:ea typeface="Open Sans"/>
                <a:cs typeface="Open Sans"/>
              </a:rPr>
              <a:t>Use a computer to reinforce learning through the sense of touch.</a:t>
            </a:r>
            <a:endParaRPr lang="en-US" dirty="0">
              <a:ea typeface="Calibri"/>
              <a:cs typeface="Calibri"/>
            </a:endParaRPr>
          </a:p>
          <a:p>
            <a:endParaRPr lang="en-US" sz="1200" dirty="0">
              <a:latin typeface="Open Sans"/>
              <a:ea typeface="Open Sans"/>
              <a:cs typeface="Open Sans"/>
            </a:endParaRPr>
          </a:p>
          <a:p>
            <a:r>
              <a:rPr lang="en-US" sz="1200" dirty="0">
                <a:latin typeface="Open Sans"/>
                <a:ea typeface="Open Sans"/>
                <a:cs typeface="Open Sans"/>
              </a:rPr>
              <a:t>*Remember that you learn best by doing, not just by reading, seeing, or hearing.</a:t>
            </a:r>
            <a:endParaRPr lang="en-US">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170515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2">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5" name="Rectangle 14">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Pile of books with an apple on top">
            <a:extLst>
              <a:ext uri="{FF2B5EF4-FFF2-40B4-BE49-F238E27FC236}">
                <a16:creationId xmlns:a16="http://schemas.microsoft.com/office/drawing/2014/main" id="{7DC6EAF1-8F31-02B2-E043-89794C350B46}"/>
              </a:ext>
            </a:extLst>
          </p:cNvPr>
          <p:cNvPicPr>
            <a:picLocks noChangeAspect="1"/>
          </p:cNvPicPr>
          <p:nvPr/>
        </p:nvPicPr>
        <p:blipFill>
          <a:blip r:embed="rId2">
            <a:alphaModFix/>
          </a:blip>
          <a:srcRect t="14194" r="-2" b="10805"/>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6C819BFF-25C5-425C-8CD1-789F7A30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956D8-372D-20F9-50DD-68BFF5FD0E20}"/>
              </a:ext>
            </a:extLst>
          </p:cNvPr>
          <p:cNvSpPr>
            <a:spLocks noGrp="1"/>
          </p:cNvSpPr>
          <p:nvPr>
            <p:ph type="title"/>
          </p:nvPr>
        </p:nvSpPr>
        <p:spPr>
          <a:xfrm>
            <a:off x="777240" y="3688205"/>
            <a:ext cx="8731683" cy="1236943"/>
          </a:xfrm>
        </p:spPr>
        <p:txBody>
          <a:bodyPr vert="horz" lIns="91440" tIns="45720" rIns="91440" bIns="45720" rtlCol="0" anchor="b">
            <a:normAutofit/>
          </a:bodyPr>
          <a:lstStyle/>
          <a:p>
            <a:r>
              <a:rPr lang="en-US" sz="6000">
                <a:solidFill>
                  <a:srgbClr val="FFFFFF"/>
                </a:solidFill>
              </a:rPr>
              <a:t>STUDY HABITS</a:t>
            </a:r>
          </a:p>
        </p:txBody>
      </p:sp>
    </p:spTree>
    <p:extLst>
      <p:ext uri="{BB962C8B-B14F-4D97-AF65-F5344CB8AC3E}">
        <p14:creationId xmlns:p14="http://schemas.microsoft.com/office/powerpoint/2010/main" val="1597398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6" name="Rectangle 25">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28" name="Rectangle 27">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30" name="Rectangle 29">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32" name="Rectangle 31">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pic>
        <p:nvPicPr>
          <p:cNvPr id="5" name="Picture 4" descr="A screen shot of a survey&#10;&#10;Description automatically generated">
            <a:extLst>
              <a:ext uri="{FF2B5EF4-FFF2-40B4-BE49-F238E27FC236}">
                <a16:creationId xmlns:a16="http://schemas.microsoft.com/office/drawing/2014/main" id="{5C6A9BAF-3621-93D3-E174-ACADA6FCAB92}"/>
              </a:ext>
            </a:extLst>
          </p:cNvPr>
          <p:cNvPicPr>
            <a:picLocks noChangeAspect="1"/>
          </p:cNvPicPr>
          <p:nvPr/>
        </p:nvPicPr>
        <p:blipFill>
          <a:blip r:embed="rId2"/>
          <a:stretch>
            <a:fillRect/>
          </a:stretch>
        </p:blipFill>
        <p:spPr>
          <a:xfrm>
            <a:off x="2892136" y="0"/>
            <a:ext cx="6407727" cy="6858000"/>
          </a:xfrm>
          <a:prstGeom prst="rect">
            <a:avLst/>
          </a:prstGeom>
        </p:spPr>
      </p:pic>
    </p:spTree>
    <p:extLst>
      <p:ext uri="{BB962C8B-B14F-4D97-AF65-F5344CB8AC3E}">
        <p14:creationId xmlns:p14="http://schemas.microsoft.com/office/powerpoint/2010/main" val="607797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2" name="Rectangle 11">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6" name="Rectangle 15">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Placeholder 4" descr="Reindeer in snow with illuminated antlers">
            <a:extLst>
              <a:ext uri="{FF2B5EF4-FFF2-40B4-BE49-F238E27FC236}">
                <a16:creationId xmlns:a16="http://schemas.microsoft.com/office/drawing/2014/main" id="{59634068-83CC-E1FB-E44E-6D8140D0E83C}"/>
              </a:ext>
            </a:extLst>
          </p:cNvPr>
          <p:cNvPicPr>
            <a:picLocks noGrp="1" noChangeAspect="1"/>
          </p:cNvPicPr>
          <p:nvPr>
            <p:ph type="pic" idx="1"/>
          </p:nvPr>
        </p:nvPicPr>
        <p:blipFill>
          <a:blip r:embed="rId2">
            <a:alphaModFix/>
          </a:blip>
          <a:srcRect l="7556"/>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6C819BFF-25C5-425C-8CD1-789F7A30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20A1E-5E22-7E94-4553-40E5C646D40A}"/>
              </a:ext>
            </a:extLst>
          </p:cNvPr>
          <p:cNvSpPr>
            <a:spLocks noGrp="1"/>
          </p:cNvSpPr>
          <p:nvPr>
            <p:ph type="title"/>
          </p:nvPr>
        </p:nvSpPr>
        <p:spPr>
          <a:xfrm>
            <a:off x="777240" y="3688205"/>
            <a:ext cx="8731683" cy="1236943"/>
          </a:xfrm>
        </p:spPr>
        <p:txBody>
          <a:bodyPr vert="horz" lIns="91440" tIns="45720" rIns="91440" bIns="45720" rtlCol="0" anchor="b">
            <a:normAutofit/>
          </a:bodyPr>
          <a:lstStyle/>
          <a:p>
            <a:r>
              <a:rPr lang="en-US" sz="6000">
                <a:solidFill>
                  <a:srgbClr val="FFFFFF"/>
                </a:solidFill>
              </a:rPr>
              <a:t>WINTER FINAL EXAMS</a:t>
            </a:r>
          </a:p>
        </p:txBody>
      </p:sp>
      <p:sp>
        <p:nvSpPr>
          <p:cNvPr id="4" name="Text Placeholder 3">
            <a:extLst>
              <a:ext uri="{FF2B5EF4-FFF2-40B4-BE49-F238E27FC236}">
                <a16:creationId xmlns:a16="http://schemas.microsoft.com/office/drawing/2014/main" id="{6178F4F5-7A97-1FBF-8B47-CFF562271999}"/>
              </a:ext>
            </a:extLst>
          </p:cNvPr>
          <p:cNvSpPr>
            <a:spLocks noGrp="1"/>
          </p:cNvSpPr>
          <p:nvPr>
            <p:ph type="body" sz="half" idx="2"/>
          </p:nvPr>
        </p:nvSpPr>
        <p:spPr>
          <a:xfrm>
            <a:off x="777240" y="5121835"/>
            <a:ext cx="8731683" cy="615577"/>
          </a:xfrm>
        </p:spPr>
        <p:txBody>
          <a:bodyPr vert="horz" lIns="91440" tIns="45720" rIns="91440" bIns="45720" rtlCol="0" anchor="t">
            <a:normAutofit/>
          </a:bodyPr>
          <a:lstStyle/>
          <a:p>
            <a:r>
              <a:rPr lang="en-US" sz="2200" dirty="0">
                <a:solidFill>
                  <a:srgbClr val="FFFFFF"/>
                </a:solidFill>
              </a:rPr>
              <a:t>DECEMBER 18TH &amp; 19TH-Start reviewing NOW!</a:t>
            </a:r>
          </a:p>
        </p:txBody>
      </p:sp>
    </p:spTree>
    <p:extLst>
      <p:ext uri="{BB962C8B-B14F-4D97-AF65-F5344CB8AC3E}">
        <p14:creationId xmlns:p14="http://schemas.microsoft.com/office/powerpoint/2010/main" val="1397904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Wooden robot over white background">
            <a:extLst>
              <a:ext uri="{FF2B5EF4-FFF2-40B4-BE49-F238E27FC236}">
                <a16:creationId xmlns:a16="http://schemas.microsoft.com/office/drawing/2014/main" id="{5F77C0F8-7F6A-1B46-9146-CB1D9E0D0246}"/>
              </a:ext>
            </a:extLst>
          </p:cNvPr>
          <p:cNvPicPr>
            <a:picLocks noChangeAspect="1"/>
          </p:cNvPicPr>
          <p:nvPr/>
        </p:nvPicPr>
        <p:blipFill rotWithShape="1">
          <a:blip r:embed="rId2">
            <a:alphaModFix/>
          </a:blip>
          <a:srcRect t="15666" r="-2" b="-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153" y="-1181847"/>
            <a:ext cx="6858000" cy="9221694"/>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BD85C7-25C3-D718-A9F4-B7A57F799836}"/>
              </a:ext>
            </a:extLst>
          </p:cNvPr>
          <p:cNvSpPr>
            <a:spLocks noGrp="1"/>
          </p:cNvSpPr>
          <p:nvPr>
            <p:ph type="ctrTitle"/>
          </p:nvPr>
        </p:nvSpPr>
        <p:spPr>
          <a:xfrm>
            <a:off x="5659718" y="565846"/>
            <a:ext cx="5770281" cy="3617644"/>
          </a:xfrm>
        </p:spPr>
        <p:txBody>
          <a:bodyPr anchor="b">
            <a:normAutofit/>
          </a:bodyPr>
          <a:lstStyle/>
          <a:p>
            <a:pPr algn="r"/>
            <a:r>
              <a:rPr lang="en-US" sz="5600">
                <a:solidFill>
                  <a:srgbClr val="FFFFFF"/>
                </a:solidFill>
              </a:rPr>
              <a:t>Radical Acceptance</a:t>
            </a:r>
          </a:p>
        </p:txBody>
      </p:sp>
      <p:sp>
        <p:nvSpPr>
          <p:cNvPr id="3" name="Content Placeholder 2">
            <a:extLst>
              <a:ext uri="{FF2B5EF4-FFF2-40B4-BE49-F238E27FC236}">
                <a16:creationId xmlns:a16="http://schemas.microsoft.com/office/drawing/2014/main" id="{0C55076F-AD21-25DE-9542-DBE71741FFB2}"/>
              </a:ext>
            </a:extLst>
          </p:cNvPr>
          <p:cNvSpPr>
            <a:spLocks noGrp="1"/>
          </p:cNvSpPr>
          <p:nvPr>
            <p:ph type="subTitle" idx="1"/>
          </p:nvPr>
        </p:nvSpPr>
        <p:spPr>
          <a:xfrm>
            <a:off x="5659718" y="4456144"/>
            <a:ext cx="5770281" cy="1327420"/>
          </a:xfrm>
        </p:spPr>
        <p:txBody>
          <a:bodyPr vert="horz" lIns="91440" tIns="45720" rIns="91440" bIns="45720" rtlCol="0" anchor="t">
            <a:normAutofit/>
          </a:bodyPr>
          <a:lstStyle/>
          <a:p>
            <a:pPr algn="r"/>
            <a:r>
              <a:rPr lang="en-US" sz="2200">
                <a:solidFill>
                  <a:srgbClr val="FFFFFF"/>
                </a:solidFill>
                <a:ea typeface="Calibri"/>
                <a:cs typeface="Calibri"/>
              </a:rPr>
              <a:t>How to manage feelings of distress.</a:t>
            </a:r>
          </a:p>
        </p:txBody>
      </p:sp>
    </p:spTree>
    <p:extLst>
      <p:ext uri="{BB962C8B-B14F-4D97-AF65-F5344CB8AC3E}">
        <p14:creationId xmlns:p14="http://schemas.microsoft.com/office/powerpoint/2010/main" val="502276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824E-3D14-C657-9653-EE58665A0EC5}"/>
              </a:ext>
            </a:extLst>
          </p:cNvPr>
          <p:cNvSpPr>
            <a:spLocks noGrp="1"/>
          </p:cNvSpPr>
          <p:nvPr>
            <p:ph type="title"/>
          </p:nvPr>
        </p:nvSpPr>
        <p:spPr/>
        <p:txBody>
          <a:bodyPr/>
          <a:lstStyle/>
          <a:p>
            <a:r>
              <a:rPr lang="en-US" dirty="0"/>
              <a:t>MINDSET REVIEW</a:t>
            </a:r>
          </a:p>
        </p:txBody>
      </p:sp>
      <p:sp>
        <p:nvSpPr>
          <p:cNvPr id="3" name="Text Placeholder 2">
            <a:extLst>
              <a:ext uri="{FF2B5EF4-FFF2-40B4-BE49-F238E27FC236}">
                <a16:creationId xmlns:a16="http://schemas.microsoft.com/office/drawing/2014/main" id="{E1E81EF7-057F-BA67-A9C5-18D05C99A879}"/>
              </a:ext>
            </a:extLst>
          </p:cNvPr>
          <p:cNvSpPr>
            <a:spLocks noGrp="1"/>
          </p:cNvSpPr>
          <p:nvPr>
            <p:ph type="body" idx="1"/>
          </p:nvPr>
        </p:nvSpPr>
        <p:spPr/>
        <p:txBody>
          <a:bodyPr/>
          <a:lstStyle/>
          <a:p>
            <a:r>
              <a:rPr lang="en-US" u="sng">
                <a:ea typeface="Calibri"/>
                <a:cs typeface="Calibri"/>
              </a:rPr>
              <a:t>FIXED</a:t>
            </a:r>
          </a:p>
        </p:txBody>
      </p:sp>
      <p:sp>
        <p:nvSpPr>
          <p:cNvPr id="4" name="Content Placeholder 3">
            <a:extLst>
              <a:ext uri="{FF2B5EF4-FFF2-40B4-BE49-F238E27FC236}">
                <a16:creationId xmlns:a16="http://schemas.microsoft.com/office/drawing/2014/main" id="{CF3ACF92-D35E-1CDE-2BCD-E33D30114E1C}"/>
              </a:ext>
            </a:extLst>
          </p:cNvPr>
          <p:cNvSpPr>
            <a:spLocks noGrp="1"/>
          </p:cNvSpPr>
          <p:nvPr>
            <p:ph sz="half" idx="2"/>
          </p:nvPr>
        </p:nvSpPr>
        <p:spPr/>
        <p:txBody>
          <a:bodyPr vert="horz" lIns="91440" tIns="45720" rIns="91440" bIns="45720" rtlCol="0" anchor="t">
            <a:normAutofit/>
          </a:bodyPr>
          <a:lstStyle/>
          <a:p>
            <a:r>
              <a:rPr lang="en-US">
                <a:ea typeface="Calibri"/>
                <a:cs typeface="Calibri"/>
              </a:rPr>
              <a:t>BELIEVING YOUR ABILITIES ARE FIXED AND PERMANENT</a:t>
            </a:r>
          </a:p>
          <a:p>
            <a:pPr>
              <a:buClr>
                <a:srgbClr val="8ED2C2"/>
              </a:buClr>
            </a:pPr>
            <a:r>
              <a:rPr lang="en-US">
                <a:ea typeface="Calibri"/>
                <a:cs typeface="Calibri"/>
              </a:rPr>
              <a:t>FAILURE IS THE LIMIT OF ABILITIES</a:t>
            </a:r>
          </a:p>
          <a:p>
            <a:pPr>
              <a:buClr>
                <a:srgbClr val="8ED2C2"/>
              </a:buClr>
            </a:pPr>
            <a:r>
              <a:rPr lang="en-US">
                <a:ea typeface="Calibri"/>
                <a:cs typeface="Calibri"/>
              </a:rPr>
              <a:t>BEING CHANLLENGED IS NOT TOLERATED</a:t>
            </a:r>
          </a:p>
          <a:p>
            <a:pPr>
              <a:buClr>
                <a:srgbClr val="8ED2C2"/>
              </a:buClr>
            </a:pPr>
            <a:r>
              <a:rPr lang="en-US">
                <a:ea typeface="Calibri"/>
                <a:cs typeface="Calibri"/>
              </a:rPr>
              <a:t>STAYING STUCK AND FRUSTRATED INSTEAD OF BEING ADAPTABLE TO CHANGE</a:t>
            </a:r>
          </a:p>
          <a:p>
            <a:pPr>
              <a:buClr>
                <a:srgbClr val="8ED2C2"/>
              </a:buClr>
            </a:pPr>
            <a:r>
              <a:rPr lang="en-US">
                <a:ea typeface="Calibri"/>
                <a:cs typeface="Calibri"/>
              </a:rPr>
              <a:t>FEEDBACK IS PERSONAL</a:t>
            </a:r>
          </a:p>
          <a:p>
            <a:pPr>
              <a:buClr>
                <a:srgbClr val="8ED2C2"/>
              </a:buClr>
            </a:pPr>
            <a:endParaRPr lang="en-US">
              <a:ea typeface="Calibri"/>
              <a:cs typeface="Calibri"/>
            </a:endParaRPr>
          </a:p>
        </p:txBody>
      </p:sp>
      <p:sp>
        <p:nvSpPr>
          <p:cNvPr id="5" name="Text Placeholder 4">
            <a:extLst>
              <a:ext uri="{FF2B5EF4-FFF2-40B4-BE49-F238E27FC236}">
                <a16:creationId xmlns:a16="http://schemas.microsoft.com/office/drawing/2014/main" id="{A99F38A4-60BD-5B9E-9E5B-F08FF30ABEAB}"/>
              </a:ext>
            </a:extLst>
          </p:cNvPr>
          <p:cNvSpPr>
            <a:spLocks noGrp="1"/>
          </p:cNvSpPr>
          <p:nvPr>
            <p:ph type="body" sz="quarter" idx="3"/>
          </p:nvPr>
        </p:nvSpPr>
        <p:spPr/>
        <p:txBody>
          <a:bodyPr/>
          <a:lstStyle/>
          <a:p>
            <a:r>
              <a:rPr lang="en-US" u="sng">
                <a:ea typeface="Calibri"/>
                <a:cs typeface="Calibri"/>
              </a:rPr>
              <a:t>GROWTH</a:t>
            </a:r>
            <a:endParaRPr lang="en-US" u="sng"/>
          </a:p>
        </p:txBody>
      </p:sp>
      <p:sp>
        <p:nvSpPr>
          <p:cNvPr id="6" name="Content Placeholder 5">
            <a:extLst>
              <a:ext uri="{FF2B5EF4-FFF2-40B4-BE49-F238E27FC236}">
                <a16:creationId xmlns:a16="http://schemas.microsoft.com/office/drawing/2014/main" id="{45F0D973-BCD1-9F08-9400-B0C0F426818F}"/>
              </a:ext>
            </a:extLst>
          </p:cNvPr>
          <p:cNvSpPr>
            <a:spLocks noGrp="1"/>
          </p:cNvSpPr>
          <p:nvPr>
            <p:ph sz="quarter" idx="4"/>
          </p:nvPr>
        </p:nvSpPr>
        <p:spPr/>
        <p:txBody>
          <a:bodyPr vert="horz" lIns="91440" tIns="45720" rIns="91440" bIns="45720" rtlCol="0" anchor="t">
            <a:normAutofit/>
          </a:bodyPr>
          <a:lstStyle/>
          <a:p>
            <a:r>
              <a:rPr lang="en-US" dirty="0">
                <a:ea typeface="Calibri"/>
                <a:cs typeface="Calibri"/>
              </a:rPr>
              <a:t>BELIEVING YOUR ABILITIES CAN GROW, ADAPT, AND CHANGE OVER TIME</a:t>
            </a:r>
          </a:p>
          <a:p>
            <a:pPr>
              <a:buClr>
                <a:srgbClr val="8ED2C2"/>
              </a:buClr>
            </a:pPr>
            <a:r>
              <a:rPr lang="en-US" dirty="0">
                <a:ea typeface="Calibri"/>
                <a:cs typeface="Calibri"/>
              </a:rPr>
              <a:t>FAILURE IS AN OPPORTUNITY TO GROW</a:t>
            </a:r>
          </a:p>
          <a:p>
            <a:pPr>
              <a:buClr>
                <a:srgbClr val="8ED2C2"/>
              </a:buClr>
            </a:pPr>
            <a:r>
              <a:rPr lang="en-US" dirty="0">
                <a:ea typeface="Calibri"/>
                <a:cs typeface="Calibri"/>
              </a:rPr>
              <a:t>FEEDBACK IS CONSTRUCTIVE</a:t>
            </a:r>
          </a:p>
          <a:p>
            <a:pPr>
              <a:buClr>
                <a:srgbClr val="8ED2C2"/>
              </a:buClr>
            </a:pPr>
            <a:r>
              <a:rPr lang="en-US" dirty="0">
                <a:ea typeface="Calibri"/>
                <a:cs typeface="Calibri"/>
              </a:rPr>
              <a:t>BE ADAPTABLE TO CHANGE</a:t>
            </a:r>
          </a:p>
          <a:p>
            <a:pPr>
              <a:buClr>
                <a:srgbClr val="8ED2C2"/>
              </a:buClr>
            </a:pPr>
            <a:r>
              <a:rPr lang="en-US" dirty="0">
                <a:ea typeface="Calibri"/>
                <a:cs typeface="Calibri"/>
              </a:rPr>
              <a:t>TRY NEW THINGS</a:t>
            </a:r>
          </a:p>
        </p:txBody>
      </p:sp>
    </p:spTree>
    <p:extLst>
      <p:ext uri="{BB962C8B-B14F-4D97-AF65-F5344CB8AC3E}">
        <p14:creationId xmlns:p14="http://schemas.microsoft.com/office/powerpoint/2010/main" val="3315074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flower with words&#10;&#10;Description automatically generated">
            <a:extLst>
              <a:ext uri="{FF2B5EF4-FFF2-40B4-BE49-F238E27FC236}">
                <a16:creationId xmlns:a16="http://schemas.microsoft.com/office/drawing/2014/main" id="{CFD4F7C2-962B-C2B9-C31E-C36164A1C40C}"/>
              </a:ext>
            </a:extLst>
          </p:cNvPr>
          <p:cNvPicPr>
            <a:picLocks noChangeAspect="1"/>
          </p:cNvPicPr>
          <p:nvPr/>
        </p:nvPicPr>
        <p:blipFill>
          <a:blip r:embed="rId2"/>
          <a:stretch>
            <a:fillRect/>
          </a:stretch>
        </p:blipFill>
        <p:spPr>
          <a:xfrm>
            <a:off x="3261253" y="0"/>
            <a:ext cx="5669494" cy="6858000"/>
          </a:xfrm>
          <a:prstGeom prst="rect">
            <a:avLst/>
          </a:prstGeom>
        </p:spPr>
      </p:pic>
    </p:spTree>
    <p:extLst>
      <p:ext uri="{BB962C8B-B14F-4D97-AF65-F5344CB8AC3E}">
        <p14:creationId xmlns:p14="http://schemas.microsoft.com/office/powerpoint/2010/main" val="3867763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2DA13-1D6F-C0A0-7C70-EE81B69F8EE9}"/>
              </a:ext>
            </a:extLst>
          </p:cNvPr>
          <p:cNvSpPr>
            <a:spLocks noGrp="1"/>
          </p:cNvSpPr>
          <p:nvPr>
            <p:ph type="title"/>
          </p:nvPr>
        </p:nvSpPr>
        <p:spPr/>
        <p:txBody>
          <a:bodyPr>
            <a:normAutofit fontScale="90000"/>
          </a:bodyPr>
          <a:lstStyle/>
          <a:p>
            <a:r>
              <a:rPr lang="en-US" dirty="0"/>
              <a:t>Distress = Yucky feelings that we can carry around ("emotional baggage"). </a:t>
            </a:r>
          </a:p>
        </p:txBody>
      </p:sp>
      <p:pic>
        <p:nvPicPr>
          <p:cNvPr id="5" name="Picture Placeholder 4" descr="A brown bulldog on the street">
            <a:extLst>
              <a:ext uri="{FF2B5EF4-FFF2-40B4-BE49-F238E27FC236}">
                <a16:creationId xmlns:a16="http://schemas.microsoft.com/office/drawing/2014/main" id="{CCB0544A-BE33-7F8C-4452-429118C179EF}"/>
              </a:ext>
            </a:extLst>
          </p:cNvPr>
          <p:cNvPicPr>
            <a:picLocks noGrp="1" noChangeAspect="1"/>
          </p:cNvPicPr>
          <p:nvPr>
            <p:ph type="pic" idx="1"/>
          </p:nvPr>
        </p:nvPicPr>
        <p:blipFill>
          <a:blip r:embed="rId2"/>
          <a:srcRect l="11927" r="11927"/>
          <a:stretch/>
        </p:blipFill>
        <p:spPr/>
      </p:pic>
      <p:sp>
        <p:nvSpPr>
          <p:cNvPr id="4" name="Text Placeholder 3">
            <a:extLst>
              <a:ext uri="{FF2B5EF4-FFF2-40B4-BE49-F238E27FC236}">
                <a16:creationId xmlns:a16="http://schemas.microsoft.com/office/drawing/2014/main" id="{0EAB8D70-330D-9F5A-586F-729FFD716301}"/>
              </a:ext>
            </a:extLst>
          </p:cNvPr>
          <p:cNvSpPr>
            <a:spLocks noGrp="1"/>
          </p:cNvSpPr>
          <p:nvPr>
            <p:ph type="body" sz="half" idx="2"/>
          </p:nvPr>
        </p:nvSpPr>
        <p:spPr/>
        <p:txBody>
          <a:bodyPr vert="horz" lIns="91440" tIns="45720" rIns="91440" bIns="45720" rtlCol="0" anchor="t">
            <a:normAutofit/>
          </a:bodyPr>
          <a:lstStyle/>
          <a:p>
            <a:r>
              <a:rPr lang="en-US" dirty="0">
                <a:cs typeface="Calibri"/>
              </a:rPr>
              <a:t>*Guilt</a:t>
            </a:r>
          </a:p>
          <a:p>
            <a:r>
              <a:rPr lang="en-US" dirty="0">
                <a:cs typeface="Calibri"/>
              </a:rPr>
              <a:t>*Shame</a:t>
            </a:r>
          </a:p>
          <a:p>
            <a:r>
              <a:rPr lang="en-US" dirty="0">
                <a:cs typeface="Calibri"/>
              </a:rPr>
              <a:t>*Worry</a:t>
            </a:r>
          </a:p>
          <a:p>
            <a:r>
              <a:rPr lang="en-US" dirty="0">
                <a:cs typeface="Calibri"/>
              </a:rPr>
              <a:t>*Fear</a:t>
            </a:r>
          </a:p>
          <a:p>
            <a:r>
              <a:rPr lang="en-US" dirty="0">
                <a:cs typeface="Calibri"/>
              </a:rPr>
              <a:t>*Doubt</a:t>
            </a:r>
          </a:p>
          <a:p>
            <a:r>
              <a:rPr lang="en-US" dirty="0">
                <a:cs typeface="Calibri"/>
              </a:rPr>
              <a:t>*Anger</a:t>
            </a:r>
          </a:p>
          <a:p>
            <a:r>
              <a:rPr lang="en-US" dirty="0">
                <a:cs typeface="Calibri"/>
              </a:rPr>
              <a:t>*Grief</a:t>
            </a:r>
          </a:p>
          <a:p>
            <a:r>
              <a:rPr lang="en-US" dirty="0">
                <a:cs typeface="Calibri"/>
              </a:rPr>
              <a:t>*Sadness</a:t>
            </a:r>
          </a:p>
          <a:p>
            <a:r>
              <a:rPr lang="en-US" dirty="0">
                <a:cs typeface="Calibri"/>
              </a:rPr>
              <a:t>*Disappointment </a:t>
            </a:r>
          </a:p>
        </p:txBody>
      </p:sp>
    </p:spTree>
    <p:extLst>
      <p:ext uri="{BB962C8B-B14F-4D97-AF65-F5344CB8AC3E}">
        <p14:creationId xmlns:p14="http://schemas.microsoft.com/office/powerpoint/2010/main" val="323472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2">
            <a:extLst>
              <a:ext uri="{FF2B5EF4-FFF2-40B4-BE49-F238E27FC236}">
                <a16:creationId xmlns:a16="http://schemas.microsoft.com/office/drawing/2014/main" id="{3CE74505-85B7-4C6D-8066-30E306CB8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5" name="Rectangle 14">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7" name="Rectangle 16">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E700FF3E-0DDE-702D-13E5-5BE24F7BB1DD}"/>
              </a:ext>
            </a:extLst>
          </p:cNvPr>
          <p:cNvSpPr>
            <a:spLocks noGrp="1"/>
          </p:cNvSpPr>
          <p:nvPr>
            <p:ph type="title"/>
          </p:nvPr>
        </p:nvSpPr>
        <p:spPr>
          <a:xfrm>
            <a:off x="777240" y="1122363"/>
            <a:ext cx="4347082" cy="2387600"/>
          </a:xfrm>
        </p:spPr>
        <p:txBody>
          <a:bodyPr vert="horz" lIns="91440" tIns="45720" rIns="91440" bIns="45720" rtlCol="0" anchor="b">
            <a:normAutofit/>
          </a:bodyPr>
          <a:lstStyle/>
          <a:p>
            <a:r>
              <a:rPr lang="en-US" dirty="0"/>
              <a:t>Pre-Quiz</a:t>
            </a:r>
          </a:p>
        </p:txBody>
      </p:sp>
      <p:sp>
        <p:nvSpPr>
          <p:cNvPr id="19" name="Rectangle 18">
            <a:extLst>
              <a:ext uri="{FF2B5EF4-FFF2-40B4-BE49-F238E27FC236}">
                <a16:creationId xmlns:a16="http://schemas.microsoft.com/office/drawing/2014/main" id="{421A1E60-9477-4E7A-A6B2-63B329C81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qr code on a purple background&#10;&#10;Description automatically generated">
            <a:extLst>
              <a:ext uri="{FF2B5EF4-FFF2-40B4-BE49-F238E27FC236}">
                <a16:creationId xmlns:a16="http://schemas.microsoft.com/office/drawing/2014/main" id="{EB642356-4198-8E6B-2FB2-686B088ACD1A}"/>
              </a:ext>
            </a:extLst>
          </p:cNvPr>
          <p:cNvPicPr>
            <a:picLocks noGrp="1" noChangeAspect="1"/>
          </p:cNvPicPr>
          <p:nvPr>
            <p:ph idx="1"/>
          </p:nvPr>
        </p:nvPicPr>
        <p:blipFill>
          <a:blip r:embed="rId2"/>
          <a:stretch>
            <a:fillRect/>
          </a:stretch>
        </p:blipFill>
        <p:spPr>
          <a:xfrm>
            <a:off x="5821119" y="485294"/>
            <a:ext cx="5888959" cy="5888959"/>
          </a:xfrm>
          <a:prstGeom prst="rect">
            <a:avLst/>
          </a:prstGeom>
        </p:spPr>
      </p:pic>
    </p:spTree>
    <p:extLst>
      <p:ext uri="{BB962C8B-B14F-4D97-AF65-F5344CB8AC3E}">
        <p14:creationId xmlns:p14="http://schemas.microsoft.com/office/powerpoint/2010/main" val="221963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3D2A-12C8-105D-4305-F1CAEC24CD70}"/>
              </a:ext>
            </a:extLst>
          </p:cNvPr>
          <p:cNvSpPr>
            <a:spLocks noGrp="1"/>
          </p:cNvSpPr>
          <p:nvPr>
            <p:ph type="title"/>
          </p:nvPr>
        </p:nvSpPr>
        <p:spPr/>
        <p:txBody>
          <a:bodyPr>
            <a:normAutofit fontScale="90000"/>
          </a:bodyPr>
          <a:lstStyle/>
          <a:p>
            <a:r>
              <a:rPr lang="en-US"/>
              <a:t>Managing distress using radical acceptance.</a:t>
            </a:r>
          </a:p>
        </p:txBody>
      </p:sp>
      <p:pic>
        <p:nvPicPr>
          <p:cNvPr id="5" name="Online Media 4" title="Radical Acceptance DBT Coping Skills For Kids - Distress Tolerance Skills | Turning The Mind">
            <a:hlinkClick r:id="" action="ppaction://media"/>
            <a:extLst>
              <a:ext uri="{FF2B5EF4-FFF2-40B4-BE49-F238E27FC236}">
                <a16:creationId xmlns:a16="http://schemas.microsoft.com/office/drawing/2014/main" id="{B19044CC-678C-4E68-ADE7-A7BFC953D4EA}"/>
              </a:ext>
            </a:extLst>
          </p:cNvPr>
          <p:cNvPicPr>
            <a:picLocks noGrp="1" noRot="1" noChangeAspect="1"/>
          </p:cNvPicPr>
          <p:nvPr>
            <p:ph idx="1"/>
            <a:videoFile r:link="rId1"/>
          </p:nvPr>
        </p:nvPicPr>
        <p:blipFill>
          <a:blip r:embed="rId3"/>
          <a:stretch>
            <a:fillRect/>
          </a:stretch>
        </p:blipFill>
        <p:spPr>
          <a:xfrm>
            <a:off x="2244725" y="1825625"/>
            <a:ext cx="7700963" cy="4351338"/>
          </a:xfrm>
        </p:spPr>
      </p:pic>
    </p:spTree>
    <p:extLst>
      <p:ext uri="{BB962C8B-B14F-4D97-AF65-F5344CB8AC3E}">
        <p14:creationId xmlns:p14="http://schemas.microsoft.com/office/powerpoint/2010/main" val="352065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9BCB-7F48-C5F9-39AA-A515A74FC436}"/>
              </a:ext>
            </a:extLst>
          </p:cNvPr>
          <p:cNvSpPr>
            <a:spLocks noGrp="1"/>
          </p:cNvSpPr>
          <p:nvPr>
            <p:ph type="title"/>
          </p:nvPr>
        </p:nvSpPr>
        <p:spPr/>
        <p:txBody>
          <a:bodyPr/>
          <a:lstStyle/>
          <a:p>
            <a:r>
              <a:rPr lang="en-US"/>
              <a:t>Choices to Accept Reality</a:t>
            </a:r>
          </a:p>
        </p:txBody>
      </p:sp>
      <p:sp>
        <p:nvSpPr>
          <p:cNvPr id="3" name="Content Placeholder 2">
            <a:extLst>
              <a:ext uri="{FF2B5EF4-FFF2-40B4-BE49-F238E27FC236}">
                <a16:creationId xmlns:a16="http://schemas.microsoft.com/office/drawing/2014/main" id="{E3F89332-F03B-9FF0-9574-A3C0DF76767D}"/>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u="sng" dirty="0">
                <a:cs typeface="Calibri"/>
              </a:rPr>
              <a:t>SOLVE THE PROBLEM</a:t>
            </a:r>
            <a:endParaRPr lang="en-US" dirty="0"/>
          </a:p>
          <a:p>
            <a:pPr marL="914400" lvl="1" indent="-457200">
              <a:buClr>
                <a:srgbClr val="8ED2C2"/>
              </a:buClr>
              <a:buFont typeface="Courier New" panose="020B0604020202020204" pitchFamily="34" charset="0"/>
              <a:buChar char="o"/>
            </a:pPr>
            <a:r>
              <a:rPr lang="en-US" dirty="0">
                <a:cs typeface="Calibri"/>
              </a:rPr>
              <a:t>Can the problem be solved? </a:t>
            </a:r>
            <a:endParaRPr lang="en-US" dirty="0">
              <a:ea typeface="Calibri"/>
              <a:cs typeface="Calibri"/>
            </a:endParaRPr>
          </a:p>
          <a:p>
            <a:pPr marL="914400" lvl="1" indent="-457200">
              <a:buClr>
                <a:srgbClr val="8ED2C2"/>
              </a:buClr>
              <a:buFont typeface="Courier New" panose="020B0604020202020204" pitchFamily="34" charset="0"/>
              <a:buChar char="o"/>
            </a:pPr>
            <a:r>
              <a:rPr lang="en-US" dirty="0">
                <a:cs typeface="Calibri"/>
              </a:rPr>
              <a:t>What are possible solutions to the problem? </a:t>
            </a:r>
            <a:endParaRPr lang="en-US" dirty="0">
              <a:ea typeface="Calibri"/>
              <a:cs typeface="Calibri"/>
            </a:endParaRPr>
          </a:p>
          <a:p>
            <a:pPr marL="457200" indent="-457200">
              <a:buClr>
                <a:srgbClr val="8ED2C2"/>
              </a:buClr>
              <a:buAutoNum type="arabicPeriod"/>
            </a:pPr>
            <a:r>
              <a:rPr lang="en-US" u="sng" dirty="0">
                <a:cs typeface="Calibri"/>
              </a:rPr>
              <a:t>CHANGE WHAT YOU THINK OR HOW YOU FEEL ABOUT THE PROBLEM</a:t>
            </a:r>
          </a:p>
          <a:p>
            <a:pPr marL="914400" lvl="1" indent="-457200">
              <a:buClr>
                <a:srgbClr val="8ED2C2"/>
              </a:buClr>
              <a:buFont typeface="Courier New" panose="020B0604020202020204" pitchFamily="34" charset="0"/>
              <a:buChar char="o"/>
            </a:pPr>
            <a:r>
              <a:rPr lang="en-US" dirty="0">
                <a:cs typeface="Calibri"/>
              </a:rPr>
              <a:t>What can I say to myself to feel better in this situation?</a:t>
            </a:r>
            <a:endParaRPr lang="en-US" dirty="0">
              <a:ea typeface="Calibri"/>
              <a:cs typeface="Calibri"/>
            </a:endParaRPr>
          </a:p>
          <a:p>
            <a:pPr marL="914400" lvl="1" indent="-457200">
              <a:buClr>
                <a:srgbClr val="8ED2C2"/>
              </a:buClr>
              <a:buFont typeface="Courier New" panose="020B0604020202020204" pitchFamily="34" charset="0"/>
              <a:buChar char="o"/>
            </a:pPr>
            <a:r>
              <a:rPr lang="en-US" dirty="0">
                <a:cs typeface="Calibri"/>
              </a:rPr>
              <a:t>Are there emotional regulation/coping skills I can use?</a:t>
            </a:r>
            <a:endParaRPr lang="en-US" dirty="0">
              <a:ea typeface="Calibri"/>
              <a:cs typeface="Calibri"/>
            </a:endParaRPr>
          </a:p>
          <a:p>
            <a:pPr marL="457200" indent="-457200">
              <a:buClr>
                <a:srgbClr val="8ED2C2"/>
              </a:buClr>
              <a:buAutoNum type="arabicPeriod"/>
            </a:pPr>
            <a:r>
              <a:rPr lang="en-US" u="sng" dirty="0">
                <a:cs typeface="Calibri"/>
              </a:rPr>
              <a:t>ACCEPT THE PROBLEM</a:t>
            </a:r>
            <a:endParaRPr lang="en-US" u="sng" dirty="0">
              <a:ea typeface="Calibri"/>
              <a:cs typeface="Calibri"/>
            </a:endParaRPr>
          </a:p>
          <a:p>
            <a:pPr marL="914400" lvl="1" indent="-457200">
              <a:buClr>
                <a:srgbClr val="8ED2C2"/>
              </a:buClr>
              <a:buFont typeface="Courier New" panose="020B0604020202020204" pitchFamily="34" charset="0"/>
              <a:buChar char="o"/>
            </a:pPr>
            <a:r>
              <a:rPr lang="en-US" dirty="0">
                <a:cs typeface="Calibri"/>
              </a:rPr>
              <a:t>Can I tolerate or accept the problem?</a:t>
            </a:r>
            <a:endParaRPr lang="en-US" dirty="0">
              <a:ea typeface="Calibri"/>
              <a:cs typeface="Calibri"/>
            </a:endParaRPr>
          </a:p>
          <a:p>
            <a:pPr marL="914400" lvl="1" indent="-457200">
              <a:buClr>
                <a:srgbClr val="8ED2C2"/>
              </a:buClr>
              <a:buFont typeface="Courier New" panose="020B0604020202020204" pitchFamily="34" charset="0"/>
              <a:buChar char="o"/>
            </a:pPr>
            <a:r>
              <a:rPr lang="en-US" dirty="0">
                <a:cs typeface="Calibri"/>
              </a:rPr>
              <a:t>What reality acceptance statements can I say to myself?</a:t>
            </a:r>
            <a:endParaRPr lang="en-US" dirty="0">
              <a:ea typeface="Calibri"/>
              <a:cs typeface="Calibri"/>
            </a:endParaRPr>
          </a:p>
          <a:p>
            <a:pPr marL="457200" indent="-457200">
              <a:buClr>
                <a:srgbClr val="8ED2C2"/>
              </a:buClr>
              <a:buAutoNum type="arabicPeriod"/>
            </a:pPr>
            <a:r>
              <a:rPr lang="en-US" u="sng" dirty="0">
                <a:cs typeface="Calibri"/>
              </a:rPr>
              <a:t>STAY STUCK &amp; MISERABLE</a:t>
            </a:r>
            <a:endParaRPr lang="en-US" u="sng" dirty="0">
              <a:ea typeface="Calibri"/>
              <a:cs typeface="Calibri"/>
            </a:endParaRPr>
          </a:p>
          <a:p>
            <a:pPr marL="914400" lvl="1" indent="-457200">
              <a:buClr>
                <a:srgbClr val="8ED2C2"/>
              </a:buClr>
              <a:buFont typeface="Courier New" panose="020B0604020202020204" pitchFamily="34" charset="0"/>
              <a:buChar char="o"/>
            </a:pPr>
            <a:r>
              <a:rPr lang="en-US" dirty="0">
                <a:cs typeface="Calibri"/>
              </a:rPr>
              <a:t>Do I want to stay stuck and miserable?</a:t>
            </a:r>
            <a:endParaRPr lang="en-US" dirty="0">
              <a:ea typeface="Calibri"/>
              <a:cs typeface="Calibri"/>
            </a:endParaRPr>
          </a:p>
          <a:p>
            <a:pPr marL="914400" lvl="1" indent="-457200">
              <a:buClr>
                <a:srgbClr val="8ED2C2"/>
              </a:buClr>
              <a:buFont typeface="Courier New" panose="020B0604020202020204" pitchFamily="34" charset="0"/>
              <a:buChar char="o"/>
            </a:pPr>
            <a:r>
              <a:rPr lang="en-US" dirty="0">
                <a:cs typeface="Calibri"/>
              </a:rPr>
              <a:t>What are the short-term and long-term consequences of staying stuck?</a:t>
            </a:r>
            <a:endParaRPr lang="en-US" dirty="0">
              <a:ea typeface="Calibri"/>
              <a:cs typeface="Calibri"/>
            </a:endParaRPr>
          </a:p>
        </p:txBody>
      </p:sp>
    </p:spTree>
    <p:extLst>
      <p:ext uri="{BB962C8B-B14F-4D97-AF65-F5344CB8AC3E}">
        <p14:creationId xmlns:p14="http://schemas.microsoft.com/office/powerpoint/2010/main" val="294390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51" name="Rectangle 50">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73C86251-619E-C9B4-F970-594A8CD55800}"/>
              </a:ext>
            </a:extLst>
          </p:cNvPr>
          <p:cNvSpPr>
            <a:spLocks noGrp="1"/>
          </p:cNvSpPr>
          <p:nvPr>
            <p:ph type="title"/>
          </p:nvPr>
        </p:nvSpPr>
        <p:spPr>
          <a:xfrm>
            <a:off x="777240" y="777240"/>
            <a:ext cx="4459295" cy="1812537"/>
          </a:xfrm>
        </p:spPr>
        <p:txBody>
          <a:bodyPr anchor="b">
            <a:normAutofit/>
          </a:bodyPr>
          <a:lstStyle/>
          <a:p>
            <a:r>
              <a:rPr lang="en-US" sz="4100"/>
              <a:t>STEPS TO RADICAL ACCEPTANCE</a:t>
            </a:r>
          </a:p>
        </p:txBody>
      </p:sp>
      <p:sp>
        <p:nvSpPr>
          <p:cNvPr id="4" name="Content Placeholder 3">
            <a:extLst>
              <a:ext uri="{FF2B5EF4-FFF2-40B4-BE49-F238E27FC236}">
                <a16:creationId xmlns:a16="http://schemas.microsoft.com/office/drawing/2014/main" id="{B4B6448C-4CCD-547C-ADB2-988C4C5690FB}"/>
              </a:ext>
            </a:extLst>
          </p:cNvPr>
          <p:cNvSpPr>
            <a:spLocks noGrp="1"/>
          </p:cNvSpPr>
          <p:nvPr>
            <p:ph idx="1"/>
          </p:nvPr>
        </p:nvSpPr>
        <p:spPr>
          <a:xfrm>
            <a:off x="777240" y="2786743"/>
            <a:ext cx="4459295" cy="3390220"/>
          </a:xfrm>
        </p:spPr>
        <p:txBody>
          <a:bodyPr vert="horz" lIns="91440" tIns="45720" rIns="91440" bIns="45720" rtlCol="0" anchor="t">
            <a:normAutofit/>
          </a:bodyPr>
          <a:lstStyle/>
          <a:p>
            <a:pPr marL="457200" indent="-457200">
              <a:buAutoNum type="arabicPeriod"/>
            </a:pPr>
            <a:r>
              <a:rPr lang="en-US" sz="1000">
                <a:cs typeface="Calibri"/>
              </a:rPr>
              <a:t>OBSERVE YOUR THOUGHTS, FEELINGS, BODY CUES, AND WORDS.</a:t>
            </a:r>
          </a:p>
          <a:p>
            <a:pPr marL="914400" lvl="1" indent="-457200">
              <a:buClr>
                <a:srgbClr val="8ED2C2"/>
              </a:buClr>
              <a:buFont typeface="Courier New,monospace" panose="020B0604020202020204" pitchFamily="34" charset="0"/>
              <a:buChar char="o"/>
            </a:pPr>
            <a:r>
              <a:rPr lang="en-US" sz="1000">
                <a:cs typeface="Calibri"/>
              </a:rPr>
              <a:t>What are my feelings and thoughts about the situation?</a:t>
            </a:r>
          </a:p>
          <a:p>
            <a:pPr marL="914400" lvl="1" indent="-457200">
              <a:buClr>
                <a:srgbClr val="8ED2C2"/>
              </a:buClr>
              <a:buFont typeface="Courier New,monospace" panose="020B0604020202020204" pitchFamily="34" charset="0"/>
              <a:buChar char="o"/>
            </a:pPr>
            <a:r>
              <a:rPr lang="en-US" sz="1000">
                <a:cs typeface="Calibri"/>
              </a:rPr>
              <a:t>How am I physically feeling? (headache, stomachache)</a:t>
            </a:r>
          </a:p>
          <a:p>
            <a:pPr marL="914400" lvl="1" indent="-457200">
              <a:buClr>
                <a:srgbClr val="8ED2C2"/>
              </a:buClr>
              <a:buFont typeface="Courier New,monospace" panose="020B0604020202020204" pitchFamily="34" charset="0"/>
              <a:buChar char="o"/>
            </a:pPr>
            <a:r>
              <a:rPr lang="en-US" sz="1000">
                <a:cs typeface="Calibri"/>
              </a:rPr>
              <a:t>What words/vocabulary am I using to describe the situation? ("always", "never", "should")</a:t>
            </a:r>
          </a:p>
          <a:p>
            <a:pPr marL="457200" lvl="1" indent="0">
              <a:buClr>
                <a:srgbClr val="8ED2C2"/>
              </a:buClr>
              <a:buNone/>
            </a:pPr>
            <a:endParaRPr lang="en-US" sz="1000">
              <a:cs typeface="Calibri"/>
            </a:endParaRPr>
          </a:p>
          <a:p>
            <a:pPr marL="457200" indent="-457200">
              <a:buClr>
                <a:srgbClr val="8ED2C2"/>
              </a:buClr>
              <a:buAutoNum type="arabicPeriod"/>
            </a:pPr>
            <a:r>
              <a:rPr lang="en-US" sz="1000">
                <a:cs typeface="Calibri"/>
              </a:rPr>
              <a:t>USE SELF-TALK</a:t>
            </a:r>
          </a:p>
          <a:p>
            <a:pPr marL="914400" lvl="1" indent="-457200">
              <a:buClr>
                <a:srgbClr val="8ED2C2"/>
              </a:buClr>
              <a:buFont typeface="Courier New,monospace" panose="020B0604020202020204" pitchFamily="34" charset="0"/>
              <a:buChar char="o"/>
            </a:pPr>
            <a:r>
              <a:rPr lang="en-US" sz="1000">
                <a:cs typeface="Calibri"/>
              </a:rPr>
              <a:t>Remind yourself that this unpleasant reality or distressful feeling will pass.</a:t>
            </a:r>
          </a:p>
          <a:p>
            <a:pPr marL="914400" lvl="1" indent="-457200">
              <a:buClr>
                <a:srgbClr val="8ED2C2"/>
              </a:buClr>
              <a:buFont typeface="Courier New,monospace" panose="020B0604020202020204" pitchFamily="34" charset="0"/>
              <a:buChar char="o"/>
            </a:pPr>
            <a:r>
              <a:rPr lang="en-US" sz="1000">
                <a:cs typeface="Calibri"/>
              </a:rPr>
              <a:t>"It is what it is"</a:t>
            </a:r>
          </a:p>
          <a:p>
            <a:pPr marL="914400" lvl="1" indent="-457200">
              <a:buClr>
                <a:srgbClr val="8ED2C2"/>
              </a:buClr>
              <a:buFont typeface="Courier New,monospace" panose="020B0604020202020204" pitchFamily="34" charset="0"/>
              <a:buChar char="o"/>
            </a:pPr>
            <a:r>
              <a:rPr lang="en-US" sz="1000">
                <a:cs typeface="Calibri"/>
              </a:rPr>
              <a:t>"This too shall pass."</a:t>
            </a:r>
          </a:p>
          <a:p>
            <a:pPr marL="457200" indent="-457200">
              <a:buClr>
                <a:srgbClr val="8ED2C2"/>
              </a:buClr>
              <a:buAutoNum type="arabicPeriod"/>
            </a:pPr>
            <a:r>
              <a:rPr lang="en-US" sz="1000">
                <a:cs typeface="Calibri"/>
              </a:rPr>
              <a:t>CONSIDER CAUSES OF THE REALITY</a:t>
            </a:r>
          </a:p>
          <a:p>
            <a:pPr marL="914400" lvl="1" indent="-457200">
              <a:buClr>
                <a:srgbClr val="8ED2C2"/>
              </a:buClr>
              <a:buFont typeface="Courier New,monospace" panose="020B0604020202020204" pitchFamily="34" charset="0"/>
              <a:buChar char="o"/>
            </a:pPr>
            <a:r>
              <a:rPr lang="en-US" sz="1000">
                <a:cs typeface="Calibri"/>
              </a:rPr>
              <a:t>Sometimes knowing the causes or reasons behind the reality of a situation makes it easier to accept what is really going on.</a:t>
            </a:r>
            <a:endParaRPr lang="en-US" sz="1000">
              <a:ea typeface="Calibri"/>
              <a:cs typeface="Calibri"/>
            </a:endParaRPr>
          </a:p>
          <a:p>
            <a:pPr marL="914400" lvl="1" indent="-457200">
              <a:buClr>
                <a:srgbClr val="8ED2C2"/>
              </a:buClr>
              <a:buFont typeface="Courier New,monospace" panose="020B0604020202020204" pitchFamily="34" charset="0"/>
              <a:buChar char="o"/>
            </a:pPr>
            <a:r>
              <a:rPr lang="en-US" sz="1000">
                <a:cs typeface="Calibri"/>
              </a:rPr>
              <a:t>Consider the other person's point-of-view.  Sometimes it's not always about you. Try perspective taking. </a:t>
            </a:r>
          </a:p>
        </p:txBody>
      </p:sp>
      <p:sp>
        <p:nvSpPr>
          <p:cNvPr id="52" name="Rectangle 51">
            <a:extLst>
              <a:ext uri="{FF2B5EF4-FFF2-40B4-BE49-F238E27FC236}">
                <a16:creationId xmlns:a16="http://schemas.microsoft.com/office/drawing/2014/main" id="{6988DF46-BB01-4433-86D4-321BC88CE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mpty speech bubbles">
            <a:extLst>
              <a:ext uri="{FF2B5EF4-FFF2-40B4-BE49-F238E27FC236}">
                <a16:creationId xmlns:a16="http://schemas.microsoft.com/office/drawing/2014/main" id="{A1411D8C-7FF4-4A69-C660-74697CED1A15}"/>
              </a:ext>
            </a:extLst>
          </p:cNvPr>
          <p:cNvPicPr>
            <a:picLocks noChangeAspect="1"/>
          </p:cNvPicPr>
          <p:nvPr/>
        </p:nvPicPr>
        <p:blipFill rotWithShape="1">
          <a:blip r:embed="rId2"/>
          <a:srcRect l="20881" r="12369"/>
          <a:stretch/>
        </p:blipFill>
        <p:spPr>
          <a:xfrm>
            <a:off x="5821119" y="493987"/>
            <a:ext cx="5888959" cy="5888959"/>
          </a:xfrm>
          <a:prstGeom prst="rect">
            <a:avLst/>
          </a:prstGeom>
        </p:spPr>
      </p:pic>
    </p:spTree>
    <p:extLst>
      <p:ext uri="{BB962C8B-B14F-4D97-AF65-F5344CB8AC3E}">
        <p14:creationId xmlns:p14="http://schemas.microsoft.com/office/powerpoint/2010/main" val="1014293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242B-A995-30BE-4B42-41E201CA8CE1}"/>
              </a:ext>
            </a:extLst>
          </p:cNvPr>
          <p:cNvSpPr>
            <a:spLocks noGrp="1"/>
          </p:cNvSpPr>
          <p:nvPr>
            <p:ph type="title"/>
          </p:nvPr>
        </p:nvSpPr>
        <p:spPr/>
        <p:txBody>
          <a:bodyPr>
            <a:normAutofit fontScale="90000"/>
          </a:bodyPr>
          <a:lstStyle/>
          <a:p>
            <a:r>
              <a:rPr lang="en-US"/>
              <a:t>Things that harm radical acceptance and maintain distressful feelings.</a:t>
            </a:r>
          </a:p>
        </p:txBody>
      </p:sp>
      <p:sp>
        <p:nvSpPr>
          <p:cNvPr id="3" name="Content Placeholder 2">
            <a:extLst>
              <a:ext uri="{FF2B5EF4-FFF2-40B4-BE49-F238E27FC236}">
                <a16:creationId xmlns:a16="http://schemas.microsoft.com/office/drawing/2014/main" id="{6B883D12-0BE0-E8DE-E174-2F94C29D3F64}"/>
              </a:ext>
            </a:extLst>
          </p:cNvPr>
          <p:cNvSpPr>
            <a:spLocks noGrp="1"/>
          </p:cNvSpPr>
          <p:nvPr>
            <p:ph sz="half" idx="1"/>
          </p:nvPr>
        </p:nvSpPr>
        <p:spPr/>
        <p:txBody>
          <a:bodyPr vert="horz" lIns="91440" tIns="45720" rIns="91440" bIns="45720" rtlCol="0" anchor="t">
            <a:normAutofit/>
          </a:bodyPr>
          <a:lstStyle/>
          <a:p>
            <a:r>
              <a:rPr lang="en-US" u="sng">
                <a:cs typeface="Calibri"/>
              </a:rPr>
              <a:t>Rumination</a:t>
            </a:r>
            <a:r>
              <a:rPr lang="en-US">
                <a:cs typeface="Calibri"/>
              </a:rPr>
              <a:t>: a cycle of negative thinking that interferes with positive coping.  Your thoughts don't have an "off button".</a:t>
            </a:r>
          </a:p>
          <a:p>
            <a:pPr>
              <a:buClr>
                <a:srgbClr val="8ED2C2"/>
              </a:buClr>
            </a:pPr>
            <a:r>
              <a:rPr lang="en-US" u="sng">
                <a:cs typeface="Calibri"/>
              </a:rPr>
              <a:t>Defensiveness</a:t>
            </a:r>
            <a:r>
              <a:rPr lang="en-US">
                <a:cs typeface="Calibri"/>
              </a:rPr>
              <a:t>:  Deflecting responsibility of your own mistakes and behaviors and refusing to accept feedback. </a:t>
            </a:r>
          </a:p>
          <a:p>
            <a:pPr>
              <a:buClr>
                <a:srgbClr val="8ED2C2"/>
              </a:buClr>
            </a:pPr>
            <a:r>
              <a:rPr lang="en-US" u="sng">
                <a:cs typeface="Calibri"/>
              </a:rPr>
              <a:t>Criticism</a:t>
            </a:r>
            <a:r>
              <a:rPr lang="en-US">
                <a:cs typeface="Calibri"/>
              </a:rPr>
              <a:t>: Dealing with problems through blaming others with hurtful expressions and judgement.</a:t>
            </a:r>
          </a:p>
          <a:p>
            <a:pPr>
              <a:buClr>
                <a:srgbClr val="8ED2C2"/>
              </a:buClr>
            </a:pPr>
            <a:r>
              <a:rPr lang="en-US" u="sng">
                <a:cs typeface="Calibri"/>
              </a:rPr>
              <a:t>Stonewalling</a:t>
            </a:r>
            <a:r>
              <a:rPr lang="en-US">
                <a:cs typeface="Calibri"/>
              </a:rPr>
              <a:t>: Emotionally withdrawing, shutting down, or going silent during important discussions. </a:t>
            </a:r>
          </a:p>
        </p:txBody>
      </p:sp>
      <p:pic>
        <p:nvPicPr>
          <p:cNvPr id="5" name="Content Placeholder 4" descr="Two people with speech bubbles">
            <a:extLst>
              <a:ext uri="{FF2B5EF4-FFF2-40B4-BE49-F238E27FC236}">
                <a16:creationId xmlns:a16="http://schemas.microsoft.com/office/drawing/2014/main" id="{ABA5DBEB-B394-518C-A3BE-B37583EF1F51}"/>
              </a:ext>
            </a:extLst>
          </p:cNvPr>
          <p:cNvPicPr>
            <a:picLocks noGrp="1" noChangeAspect="1"/>
          </p:cNvPicPr>
          <p:nvPr>
            <p:ph sz="half" idx="2"/>
          </p:nvPr>
        </p:nvPicPr>
        <p:blipFill>
          <a:blip r:embed="rId2"/>
          <a:stretch>
            <a:fillRect/>
          </a:stretch>
        </p:blipFill>
        <p:spPr>
          <a:xfrm>
            <a:off x="7135779" y="1825625"/>
            <a:ext cx="3254441" cy="4351338"/>
          </a:xfrm>
        </p:spPr>
      </p:pic>
    </p:spTree>
    <p:extLst>
      <p:ext uri="{BB962C8B-B14F-4D97-AF65-F5344CB8AC3E}">
        <p14:creationId xmlns:p14="http://schemas.microsoft.com/office/powerpoint/2010/main" val="3780185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8FD3-E1D3-3A03-D337-B47A55B10A74}"/>
              </a:ext>
            </a:extLst>
          </p:cNvPr>
          <p:cNvSpPr>
            <a:spLocks noGrp="1"/>
          </p:cNvSpPr>
          <p:nvPr>
            <p:ph type="title"/>
          </p:nvPr>
        </p:nvSpPr>
        <p:spPr/>
        <p:txBody>
          <a:bodyPr>
            <a:normAutofit fontScale="90000"/>
          </a:bodyPr>
          <a:lstStyle/>
          <a:p>
            <a:r>
              <a:rPr lang="en-US"/>
              <a:t>CONTROL &amp; RADICAL ACCEPTANCE</a:t>
            </a:r>
          </a:p>
        </p:txBody>
      </p:sp>
      <p:pic>
        <p:nvPicPr>
          <p:cNvPr id="5" name="Online Media 4" title="Circle Of Control Activity For Kids - Good Mental Health And Stress Management">
            <a:hlinkClick r:id="" action="ppaction://media"/>
            <a:extLst>
              <a:ext uri="{FF2B5EF4-FFF2-40B4-BE49-F238E27FC236}">
                <a16:creationId xmlns:a16="http://schemas.microsoft.com/office/drawing/2014/main" id="{D5132AE3-5A09-A695-F810-9BCCD963A008}"/>
              </a:ext>
            </a:extLst>
          </p:cNvPr>
          <p:cNvPicPr>
            <a:picLocks noGrp="1" noRot="1" noChangeAspect="1"/>
          </p:cNvPicPr>
          <p:nvPr>
            <p:ph idx="1"/>
            <a:videoFile r:link="rId1"/>
          </p:nvPr>
        </p:nvPicPr>
        <p:blipFill>
          <a:blip r:embed="rId3"/>
          <a:stretch>
            <a:fillRect/>
          </a:stretch>
        </p:blipFill>
        <p:spPr>
          <a:xfrm>
            <a:off x="2244725" y="1825625"/>
            <a:ext cx="7700963" cy="4351338"/>
          </a:xfrm>
        </p:spPr>
      </p:pic>
    </p:spTree>
    <p:extLst>
      <p:ext uri="{BB962C8B-B14F-4D97-AF65-F5344CB8AC3E}">
        <p14:creationId xmlns:p14="http://schemas.microsoft.com/office/powerpoint/2010/main" val="59787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4" name="Rectangle 23">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BEAFF7E3-BBB9-9219-0AF1-37AFCC92692E}"/>
              </a:ext>
            </a:extLst>
          </p:cNvPr>
          <p:cNvSpPr>
            <a:spLocks noGrp="1"/>
          </p:cNvSpPr>
          <p:nvPr>
            <p:ph type="title"/>
          </p:nvPr>
        </p:nvSpPr>
        <p:spPr>
          <a:xfrm>
            <a:off x="777240" y="777240"/>
            <a:ext cx="4459295" cy="1812537"/>
          </a:xfrm>
        </p:spPr>
        <p:txBody>
          <a:bodyPr anchor="b">
            <a:normAutofit/>
          </a:bodyPr>
          <a:lstStyle/>
          <a:p>
            <a:r>
              <a:rPr lang="en-US" sz="4400"/>
              <a:t>THINGS TO REMEMBER...</a:t>
            </a:r>
          </a:p>
        </p:txBody>
      </p:sp>
      <p:sp>
        <p:nvSpPr>
          <p:cNvPr id="3" name="Content Placeholder 2">
            <a:extLst>
              <a:ext uri="{FF2B5EF4-FFF2-40B4-BE49-F238E27FC236}">
                <a16:creationId xmlns:a16="http://schemas.microsoft.com/office/drawing/2014/main" id="{B99D453F-9F5E-6940-BB0C-82C05A18565A}"/>
              </a:ext>
            </a:extLst>
          </p:cNvPr>
          <p:cNvSpPr>
            <a:spLocks noGrp="1"/>
          </p:cNvSpPr>
          <p:nvPr>
            <p:ph idx="1"/>
          </p:nvPr>
        </p:nvSpPr>
        <p:spPr>
          <a:xfrm>
            <a:off x="777240" y="2786743"/>
            <a:ext cx="4459295" cy="3390220"/>
          </a:xfrm>
        </p:spPr>
        <p:txBody>
          <a:bodyPr vert="horz" lIns="91440" tIns="45720" rIns="91440" bIns="45720" rtlCol="0" anchor="t">
            <a:normAutofit/>
          </a:bodyPr>
          <a:lstStyle/>
          <a:p>
            <a:r>
              <a:rPr lang="en-US" sz="1900" dirty="0">
                <a:ea typeface="Calibri"/>
                <a:cs typeface="Calibri"/>
              </a:rPr>
              <a:t>WHAT ARE THINGS </a:t>
            </a:r>
            <a:r>
              <a:rPr lang="en-US" sz="1900" u="sng" dirty="0">
                <a:ea typeface="Calibri"/>
                <a:cs typeface="Calibri"/>
              </a:rPr>
              <a:t>IN</a:t>
            </a:r>
            <a:r>
              <a:rPr lang="en-US" sz="1900" dirty="0">
                <a:ea typeface="Calibri"/>
                <a:cs typeface="Calibri"/>
              </a:rPr>
              <a:t> YOUR </a:t>
            </a:r>
            <a:r>
              <a:rPr lang="en-US" sz="1900" u="sng" dirty="0">
                <a:ea typeface="Calibri"/>
                <a:cs typeface="Calibri"/>
              </a:rPr>
              <a:t>CONTROL </a:t>
            </a:r>
            <a:r>
              <a:rPr lang="en-US" sz="1900" dirty="0">
                <a:ea typeface="Calibri"/>
                <a:cs typeface="Calibri"/>
              </a:rPr>
              <a:t>AND WHAT IS</a:t>
            </a:r>
            <a:r>
              <a:rPr lang="en-US" sz="1900" u="sng" dirty="0">
                <a:ea typeface="Calibri"/>
                <a:cs typeface="Calibri"/>
              </a:rPr>
              <a:t> OUTSIDE</a:t>
            </a:r>
            <a:r>
              <a:rPr lang="en-US" sz="1900" dirty="0">
                <a:ea typeface="Calibri"/>
                <a:cs typeface="Calibri"/>
              </a:rPr>
              <a:t> OF YOUR </a:t>
            </a:r>
            <a:r>
              <a:rPr lang="en-US" sz="1900" u="sng" dirty="0">
                <a:ea typeface="Calibri"/>
                <a:cs typeface="Calibri"/>
              </a:rPr>
              <a:t>CONTROL</a:t>
            </a:r>
            <a:r>
              <a:rPr lang="en-US" sz="1900" dirty="0">
                <a:ea typeface="Calibri"/>
                <a:cs typeface="Calibri"/>
              </a:rPr>
              <a:t>?</a:t>
            </a:r>
          </a:p>
          <a:p>
            <a:pPr>
              <a:buClr>
                <a:srgbClr val="8ED2C2"/>
              </a:buClr>
            </a:pPr>
            <a:r>
              <a:rPr lang="en-US" sz="1900" dirty="0">
                <a:ea typeface="Calibri"/>
                <a:cs typeface="Calibri"/>
              </a:rPr>
              <a:t>HOW CAN YOU </a:t>
            </a:r>
            <a:r>
              <a:rPr lang="en-US" sz="1900" u="sng" dirty="0">
                <a:ea typeface="Calibri"/>
                <a:cs typeface="Calibri"/>
              </a:rPr>
              <a:t>ACCEPT</a:t>
            </a:r>
            <a:r>
              <a:rPr lang="en-US" sz="1900" dirty="0">
                <a:ea typeface="Calibri"/>
                <a:cs typeface="Calibri"/>
              </a:rPr>
              <a:t> THE THINGS THAT ARE </a:t>
            </a:r>
            <a:r>
              <a:rPr lang="en-US" sz="1900" u="sng" dirty="0">
                <a:ea typeface="Calibri"/>
                <a:cs typeface="Calibri"/>
              </a:rPr>
              <a:t>OUTSIDE OF YOUR CONTROL</a:t>
            </a:r>
            <a:r>
              <a:rPr lang="en-US" sz="1900" dirty="0">
                <a:ea typeface="Calibri"/>
                <a:cs typeface="Calibri"/>
              </a:rPr>
              <a:t>?</a:t>
            </a:r>
          </a:p>
          <a:p>
            <a:pPr>
              <a:buClr>
                <a:srgbClr val="8ED2C2"/>
              </a:buClr>
            </a:pPr>
            <a:r>
              <a:rPr lang="en-US" sz="1900" dirty="0">
                <a:ea typeface="Calibri"/>
                <a:cs typeface="Calibri"/>
              </a:rPr>
              <a:t>HOW CAN YOU </a:t>
            </a:r>
            <a:r>
              <a:rPr lang="en-US" sz="1900" u="sng" dirty="0">
                <a:ea typeface="Calibri"/>
                <a:cs typeface="Calibri"/>
              </a:rPr>
              <a:t>EMBRACE</a:t>
            </a:r>
            <a:r>
              <a:rPr lang="en-US" sz="1900" dirty="0">
                <a:ea typeface="Calibri"/>
                <a:cs typeface="Calibri"/>
              </a:rPr>
              <a:t> THE THINGS THAT ARE I</a:t>
            </a:r>
            <a:r>
              <a:rPr lang="en-US" sz="1900" u="sng" dirty="0">
                <a:ea typeface="Calibri"/>
                <a:cs typeface="Calibri"/>
              </a:rPr>
              <a:t>NSIDE YOUR CONTROL</a:t>
            </a:r>
            <a:r>
              <a:rPr lang="en-US" sz="1900" dirty="0">
                <a:ea typeface="Calibri"/>
                <a:cs typeface="Calibri"/>
              </a:rPr>
              <a:t>?</a:t>
            </a:r>
          </a:p>
          <a:p>
            <a:pPr>
              <a:buClr>
                <a:srgbClr val="8ED2C2"/>
              </a:buClr>
            </a:pPr>
            <a:r>
              <a:rPr lang="en-US" sz="1900" dirty="0">
                <a:ea typeface="Calibri"/>
                <a:cs typeface="Calibri"/>
              </a:rPr>
              <a:t>HOW CAN YOU BE A </a:t>
            </a:r>
            <a:r>
              <a:rPr lang="en-US" sz="1900" u="sng" dirty="0">
                <a:ea typeface="Calibri"/>
                <a:cs typeface="Calibri"/>
              </a:rPr>
              <a:t>PROBLEM-SOLVER</a:t>
            </a:r>
            <a:r>
              <a:rPr lang="en-US" sz="1900" dirty="0">
                <a:ea typeface="Calibri"/>
                <a:cs typeface="Calibri"/>
              </a:rPr>
              <a:t> AND NOT A PROBLEM-PROCRASTINATOR / PROBLEM ENABLER? </a:t>
            </a:r>
          </a:p>
        </p:txBody>
      </p:sp>
      <p:sp>
        <p:nvSpPr>
          <p:cNvPr id="26" name="Rectangle 25">
            <a:extLst>
              <a:ext uri="{FF2B5EF4-FFF2-40B4-BE49-F238E27FC236}">
                <a16:creationId xmlns:a16="http://schemas.microsoft.com/office/drawing/2014/main" id="{6988DF46-BB01-4433-86D4-321BC88CE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and question mark">
            <a:extLst>
              <a:ext uri="{FF2B5EF4-FFF2-40B4-BE49-F238E27FC236}">
                <a16:creationId xmlns:a16="http://schemas.microsoft.com/office/drawing/2014/main" id="{A3DB74B9-6365-F592-8127-63124A48654F}"/>
              </a:ext>
            </a:extLst>
          </p:cNvPr>
          <p:cNvPicPr>
            <a:picLocks noChangeAspect="1"/>
          </p:cNvPicPr>
          <p:nvPr/>
        </p:nvPicPr>
        <p:blipFill rotWithShape="1">
          <a:blip r:embed="rId2"/>
          <a:srcRect l="23588" r="20161" b="-1"/>
          <a:stretch/>
        </p:blipFill>
        <p:spPr>
          <a:xfrm>
            <a:off x="5821119" y="493987"/>
            <a:ext cx="5888959" cy="5888959"/>
          </a:xfrm>
          <a:prstGeom prst="rect">
            <a:avLst/>
          </a:prstGeom>
        </p:spPr>
      </p:pic>
    </p:spTree>
    <p:extLst>
      <p:ext uri="{BB962C8B-B14F-4D97-AF65-F5344CB8AC3E}">
        <p14:creationId xmlns:p14="http://schemas.microsoft.com/office/powerpoint/2010/main" val="797362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11D9-EBA2-D7AA-C000-D95556E5D0BC}"/>
              </a:ext>
            </a:extLst>
          </p:cNvPr>
          <p:cNvSpPr>
            <a:spLocks noGrp="1"/>
          </p:cNvSpPr>
          <p:nvPr>
            <p:ph type="title"/>
          </p:nvPr>
        </p:nvSpPr>
        <p:spPr/>
        <p:txBody>
          <a:bodyPr>
            <a:normAutofit fontScale="90000"/>
          </a:bodyPr>
          <a:lstStyle/>
          <a:p>
            <a:r>
              <a:rPr lang="en-US"/>
              <a:t>Student Example: Difficulty in school.</a:t>
            </a:r>
          </a:p>
        </p:txBody>
      </p:sp>
      <p:sp>
        <p:nvSpPr>
          <p:cNvPr id="4" name="Text Placeholder 3">
            <a:extLst>
              <a:ext uri="{FF2B5EF4-FFF2-40B4-BE49-F238E27FC236}">
                <a16:creationId xmlns:a16="http://schemas.microsoft.com/office/drawing/2014/main" id="{B8372581-0AF8-9B12-7AED-313208A636D4}"/>
              </a:ext>
            </a:extLst>
          </p:cNvPr>
          <p:cNvSpPr>
            <a:spLocks noGrp="1"/>
          </p:cNvSpPr>
          <p:nvPr>
            <p:ph type="body" idx="1"/>
          </p:nvPr>
        </p:nvSpPr>
        <p:spPr/>
        <p:txBody>
          <a:bodyPr/>
          <a:lstStyle/>
          <a:p>
            <a:r>
              <a:rPr lang="en-US" u="sng">
                <a:cs typeface="Calibri"/>
              </a:rPr>
              <a:t>Resistance To Reality</a:t>
            </a:r>
          </a:p>
        </p:txBody>
      </p:sp>
      <p:sp>
        <p:nvSpPr>
          <p:cNvPr id="3" name="Content Placeholder 2">
            <a:extLst>
              <a:ext uri="{FF2B5EF4-FFF2-40B4-BE49-F238E27FC236}">
                <a16:creationId xmlns:a16="http://schemas.microsoft.com/office/drawing/2014/main" id="{DAFFB00A-D18E-D475-479D-D2E0AD8B6111}"/>
              </a:ext>
            </a:extLst>
          </p:cNvPr>
          <p:cNvSpPr>
            <a:spLocks noGrp="1"/>
          </p:cNvSpPr>
          <p:nvPr>
            <p:ph sz="half" idx="2"/>
          </p:nvPr>
        </p:nvSpPr>
        <p:spPr/>
        <p:txBody>
          <a:bodyPr vert="horz" lIns="91440" tIns="45720" rIns="91440" bIns="45720" rtlCol="0" anchor="t">
            <a:normAutofit/>
          </a:bodyPr>
          <a:lstStyle/>
          <a:p>
            <a:pPr marL="0" indent="0">
              <a:buNone/>
            </a:pPr>
            <a:r>
              <a:rPr lang="en-US">
                <a:ea typeface="+mn-lt"/>
                <a:cs typeface="+mn-lt"/>
              </a:rPr>
              <a:t>Frustrated with his grades, Tim complains to his friends about his teacher. Instead of adapting to his teacher’s unconventional grading style, he insists on doing things his own way. Tim continues to get poor grades and ends up failing the class.</a:t>
            </a:r>
            <a:endParaRPr lang="en-US">
              <a:cs typeface="Calibri"/>
            </a:endParaRPr>
          </a:p>
        </p:txBody>
      </p:sp>
      <p:sp>
        <p:nvSpPr>
          <p:cNvPr id="5" name="Text Placeholder 4">
            <a:extLst>
              <a:ext uri="{FF2B5EF4-FFF2-40B4-BE49-F238E27FC236}">
                <a16:creationId xmlns:a16="http://schemas.microsoft.com/office/drawing/2014/main" id="{C876A4D2-BEA5-1495-ABCC-19275F8F7089}"/>
              </a:ext>
            </a:extLst>
          </p:cNvPr>
          <p:cNvSpPr>
            <a:spLocks noGrp="1"/>
          </p:cNvSpPr>
          <p:nvPr>
            <p:ph type="body" sz="quarter" idx="3"/>
          </p:nvPr>
        </p:nvSpPr>
        <p:spPr/>
        <p:txBody>
          <a:bodyPr/>
          <a:lstStyle/>
          <a:p>
            <a:r>
              <a:rPr lang="en-US" u="sng">
                <a:cs typeface="Calibri"/>
              </a:rPr>
              <a:t>Radical Acceptance Of Reality</a:t>
            </a:r>
          </a:p>
        </p:txBody>
      </p:sp>
      <p:sp>
        <p:nvSpPr>
          <p:cNvPr id="6" name="Content Placeholder 5">
            <a:extLst>
              <a:ext uri="{FF2B5EF4-FFF2-40B4-BE49-F238E27FC236}">
                <a16:creationId xmlns:a16="http://schemas.microsoft.com/office/drawing/2014/main" id="{A89E66BC-6AFD-89D4-2DE7-C605C2FB2237}"/>
              </a:ext>
            </a:extLst>
          </p:cNvPr>
          <p:cNvSpPr>
            <a:spLocks noGrp="1"/>
          </p:cNvSpPr>
          <p:nvPr>
            <p:ph sz="quarter" idx="4"/>
          </p:nvPr>
        </p:nvSpPr>
        <p:spPr/>
        <p:txBody>
          <a:bodyPr vert="horz" lIns="91440" tIns="45720" rIns="91440" bIns="45720" rtlCol="0" anchor="t">
            <a:normAutofit/>
          </a:bodyPr>
          <a:lstStyle/>
          <a:p>
            <a:pPr marL="0" indent="0">
              <a:buNone/>
            </a:pPr>
            <a:r>
              <a:rPr lang="en-US" dirty="0">
                <a:ea typeface="+mn-lt"/>
                <a:cs typeface="+mn-lt"/>
              </a:rPr>
              <a:t>Tim is frustrated about his teacher, who seems to be grading papers unfairly. However, Tim knows he must pass the class, so he accepts that he’ll have to adapt. He schedules a meeting with his teacher, to understand the grading style (teacher perspective).  This allows him to improve his class performance.</a:t>
            </a:r>
            <a:endParaRPr lang="en-US" dirty="0">
              <a:cs typeface="Calibri"/>
            </a:endParaRPr>
          </a:p>
        </p:txBody>
      </p:sp>
    </p:spTree>
    <p:extLst>
      <p:ext uri="{BB962C8B-B14F-4D97-AF65-F5344CB8AC3E}">
        <p14:creationId xmlns:p14="http://schemas.microsoft.com/office/powerpoint/2010/main" val="3356641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B6825-8B82-2652-58F2-0E48E498AB63}"/>
              </a:ext>
            </a:extLst>
          </p:cNvPr>
          <p:cNvSpPr>
            <a:spLocks noGrp="1"/>
          </p:cNvSpPr>
          <p:nvPr>
            <p:ph type="title"/>
          </p:nvPr>
        </p:nvSpPr>
        <p:spPr/>
        <p:txBody>
          <a:bodyPr>
            <a:normAutofit fontScale="90000"/>
          </a:bodyPr>
          <a:lstStyle/>
          <a:p>
            <a:r>
              <a:rPr lang="en-US"/>
              <a:t>MINDSET &amp; RADICAL ACCEPTANCE</a:t>
            </a:r>
          </a:p>
        </p:txBody>
      </p:sp>
      <p:sp>
        <p:nvSpPr>
          <p:cNvPr id="3" name="Text Placeholder 2">
            <a:extLst>
              <a:ext uri="{FF2B5EF4-FFF2-40B4-BE49-F238E27FC236}">
                <a16:creationId xmlns:a16="http://schemas.microsoft.com/office/drawing/2014/main" id="{A1A5D94C-4BA4-CC82-D936-138443C0A3B4}"/>
              </a:ext>
            </a:extLst>
          </p:cNvPr>
          <p:cNvSpPr>
            <a:spLocks noGrp="1"/>
          </p:cNvSpPr>
          <p:nvPr>
            <p:ph type="body" idx="1"/>
          </p:nvPr>
        </p:nvSpPr>
        <p:spPr/>
        <p:txBody>
          <a:bodyPr>
            <a:normAutofit/>
          </a:bodyPr>
          <a:lstStyle/>
          <a:p>
            <a:r>
              <a:rPr lang="en-US" u="sng">
                <a:ea typeface="Calibri"/>
                <a:cs typeface="Calibri"/>
              </a:rPr>
              <a:t>FIXED MINDSET</a:t>
            </a:r>
            <a:r>
              <a:rPr lang="en-US">
                <a:ea typeface="Calibri"/>
                <a:cs typeface="Calibri"/>
              </a:rPr>
              <a:t>= RESISTANCE TO REALITY &amp; MAINTAINING OF DISTRESS</a:t>
            </a:r>
            <a:endParaRPr lang="en-US"/>
          </a:p>
        </p:txBody>
      </p:sp>
      <p:pic>
        <p:nvPicPr>
          <p:cNvPr id="7" name="Content Placeholder 6" descr="No Teodor the Cat">
            <a:extLst>
              <a:ext uri="{FF2B5EF4-FFF2-40B4-BE49-F238E27FC236}">
                <a16:creationId xmlns:a16="http://schemas.microsoft.com/office/drawing/2014/main" id="{D1388DD5-9EF6-E932-7847-1B5A72A34E8C}"/>
              </a:ext>
            </a:extLst>
          </p:cNvPr>
          <p:cNvPicPr>
            <a:picLocks noGrp="1" noChangeAspect="1"/>
          </p:cNvPicPr>
          <p:nvPr>
            <p:ph sz="half" idx="2"/>
          </p:nvPr>
        </p:nvPicPr>
        <p:blipFill>
          <a:blip r:embed="rId2"/>
          <a:stretch>
            <a:fillRect/>
          </a:stretch>
        </p:blipFill>
        <p:spPr>
          <a:xfrm>
            <a:off x="2168525" y="3244056"/>
            <a:ext cx="2438400" cy="2438400"/>
          </a:xfrm>
        </p:spPr>
      </p:pic>
      <p:sp>
        <p:nvSpPr>
          <p:cNvPr id="5" name="Text Placeholder 4">
            <a:extLst>
              <a:ext uri="{FF2B5EF4-FFF2-40B4-BE49-F238E27FC236}">
                <a16:creationId xmlns:a16="http://schemas.microsoft.com/office/drawing/2014/main" id="{9C75D496-697D-2A89-DD6F-B2245692EFF9}"/>
              </a:ext>
            </a:extLst>
          </p:cNvPr>
          <p:cNvSpPr>
            <a:spLocks noGrp="1"/>
          </p:cNvSpPr>
          <p:nvPr>
            <p:ph type="body" sz="quarter" idx="3"/>
          </p:nvPr>
        </p:nvSpPr>
        <p:spPr/>
        <p:txBody>
          <a:bodyPr>
            <a:normAutofit/>
          </a:bodyPr>
          <a:lstStyle/>
          <a:p>
            <a:r>
              <a:rPr lang="en-US" u="sng">
                <a:ea typeface="Calibri"/>
                <a:cs typeface="Calibri"/>
              </a:rPr>
              <a:t>GROWTH MINDSET</a:t>
            </a:r>
            <a:r>
              <a:rPr lang="en-US">
                <a:ea typeface="Calibri"/>
                <a:cs typeface="Calibri"/>
              </a:rPr>
              <a:t>= RADICAL ACCEPTANCE</a:t>
            </a:r>
            <a:endParaRPr lang="en-US"/>
          </a:p>
        </p:txBody>
      </p:sp>
      <p:pic>
        <p:nvPicPr>
          <p:cNvPr id="8" name="Content Placeholder 7" descr="Happy cartoon bee">
            <a:extLst>
              <a:ext uri="{FF2B5EF4-FFF2-40B4-BE49-F238E27FC236}">
                <a16:creationId xmlns:a16="http://schemas.microsoft.com/office/drawing/2014/main" id="{9444CC9A-7CC8-0066-4A8A-04C1FBF24C7C}"/>
              </a:ext>
            </a:extLst>
          </p:cNvPr>
          <p:cNvPicPr>
            <a:picLocks noGrp="1" noChangeAspect="1"/>
          </p:cNvPicPr>
          <p:nvPr>
            <p:ph sz="quarter" idx="4"/>
          </p:nvPr>
        </p:nvPicPr>
        <p:blipFill>
          <a:blip r:embed="rId3"/>
          <a:stretch>
            <a:fillRect/>
          </a:stretch>
        </p:blipFill>
        <p:spPr>
          <a:xfrm>
            <a:off x="7192494" y="2736850"/>
            <a:ext cx="3142599" cy="3452813"/>
          </a:xfrm>
        </p:spPr>
      </p:pic>
    </p:spTree>
    <p:extLst>
      <p:ext uri="{BB962C8B-B14F-4D97-AF65-F5344CB8AC3E}">
        <p14:creationId xmlns:p14="http://schemas.microsoft.com/office/powerpoint/2010/main" val="976908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4" name="Rectangle 23">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9EC07844-C9C5-B3CA-6EE4-8E17C76BD996}"/>
              </a:ext>
            </a:extLst>
          </p:cNvPr>
          <p:cNvSpPr>
            <a:spLocks noGrp="1"/>
          </p:cNvSpPr>
          <p:nvPr>
            <p:ph type="title"/>
          </p:nvPr>
        </p:nvSpPr>
        <p:spPr>
          <a:xfrm>
            <a:off x="777240" y="777240"/>
            <a:ext cx="4459295" cy="1812537"/>
          </a:xfrm>
        </p:spPr>
        <p:txBody>
          <a:bodyPr anchor="b">
            <a:normAutofit/>
          </a:bodyPr>
          <a:lstStyle/>
          <a:p>
            <a:r>
              <a:rPr lang="en-US" sz="4100" dirty="0"/>
              <a:t>RADICAL ACCEPTANCE AS</a:t>
            </a:r>
            <a:br>
              <a:rPr lang="en-US" sz="4100" dirty="0"/>
            </a:br>
            <a:r>
              <a:rPr lang="en-US" sz="4100" u="sng" dirty="0"/>
              <a:t>EMPOWERMENT</a:t>
            </a:r>
            <a:r>
              <a:rPr lang="en-US" sz="4100" dirty="0"/>
              <a:t>:</a:t>
            </a:r>
          </a:p>
        </p:txBody>
      </p:sp>
      <p:sp>
        <p:nvSpPr>
          <p:cNvPr id="3" name="Content Placeholder 2">
            <a:extLst>
              <a:ext uri="{FF2B5EF4-FFF2-40B4-BE49-F238E27FC236}">
                <a16:creationId xmlns:a16="http://schemas.microsoft.com/office/drawing/2014/main" id="{70875269-1B80-E4B6-D134-5D3141C7BA6E}"/>
              </a:ext>
            </a:extLst>
          </p:cNvPr>
          <p:cNvSpPr>
            <a:spLocks noGrp="1"/>
          </p:cNvSpPr>
          <p:nvPr>
            <p:ph idx="1"/>
          </p:nvPr>
        </p:nvSpPr>
        <p:spPr>
          <a:xfrm>
            <a:off x="777240" y="2786743"/>
            <a:ext cx="4459295" cy="3390220"/>
          </a:xfrm>
        </p:spPr>
        <p:txBody>
          <a:bodyPr vert="horz" lIns="91440" tIns="45720" rIns="91440" bIns="45720" rtlCol="0" anchor="t">
            <a:normAutofit/>
          </a:bodyPr>
          <a:lstStyle/>
          <a:p>
            <a:r>
              <a:rPr lang="en-US">
                <a:ea typeface="Calibri"/>
                <a:cs typeface="Calibri"/>
              </a:rPr>
              <a:t>The degree of autonomy and self-determination one has over their own life.</a:t>
            </a:r>
          </a:p>
          <a:p>
            <a:pPr>
              <a:buClr>
                <a:srgbClr val="8ED2C2"/>
              </a:buClr>
            </a:pPr>
            <a:r>
              <a:rPr lang="en-US">
                <a:ea typeface="Calibri"/>
                <a:cs typeface="Calibri"/>
              </a:rPr>
              <a:t>Having the knowledge, confidence, means, or ability to do things or make decisions for oneself.</a:t>
            </a:r>
          </a:p>
          <a:p>
            <a:pPr>
              <a:buClr>
                <a:srgbClr val="8ED2C2"/>
              </a:buClr>
            </a:pPr>
            <a:r>
              <a:rPr lang="en-US">
                <a:ea typeface="Calibri"/>
                <a:cs typeface="Calibri"/>
              </a:rPr>
              <a:t>The power to change things one can and accept the things one cannot change, while also knowing the difference between the two. </a:t>
            </a:r>
          </a:p>
        </p:txBody>
      </p:sp>
      <p:sp>
        <p:nvSpPr>
          <p:cNvPr id="26" name="Rectangle 25">
            <a:extLst>
              <a:ext uri="{FF2B5EF4-FFF2-40B4-BE49-F238E27FC236}">
                <a16:creationId xmlns:a16="http://schemas.microsoft.com/office/drawing/2014/main" id="{6988DF46-BB01-4433-86D4-321BC88CE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in a crowd">
            <a:extLst>
              <a:ext uri="{FF2B5EF4-FFF2-40B4-BE49-F238E27FC236}">
                <a16:creationId xmlns:a16="http://schemas.microsoft.com/office/drawing/2014/main" id="{39E4D77D-A5CD-708B-EADB-AA71324491A8}"/>
              </a:ext>
            </a:extLst>
          </p:cNvPr>
          <p:cNvPicPr>
            <a:picLocks noChangeAspect="1"/>
          </p:cNvPicPr>
          <p:nvPr/>
        </p:nvPicPr>
        <p:blipFill rotWithShape="1">
          <a:blip r:embed="rId2"/>
          <a:srcRect l="16149" r="8852" b="1"/>
          <a:stretch/>
        </p:blipFill>
        <p:spPr>
          <a:xfrm>
            <a:off x="5821119" y="493987"/>
            <a:ext cx="5888959" cy="5888959"/>
          </a:xfrm>
          <a:prstGeom prst="rect">
            <a:avLst/>
          </a:prstGeom>
        </p:spPr>
      </p:pic>
    </p:spTree>
    <p:extLst>
      <p:ext uri="{BB962C8B-B14F-4D97-AF65-F5344CB8AC3E}">
        <p14:creationId xmlns:p14="http://schemas.microsoft.com/office/powerpoint/2010/main" val="12522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39CD0-F16D-3132-3BAB-61B6DA032E4E}"/>
              </a:ext>
            </a:extLst>
          </p:cNvPr>
          <p:cNvSpPr>
            <a:spLocks noGrp="1"/>
          </p:cNvSpPr>
          <p:nvPr>
            <p:ph type="title"/>
          </p:nvPr>
        </p:nvSpPr>
        <p:spPr/>
        <p:txBody>
          <a:bodyPr>
            <a:normAutofit fontScale="90000"/>
          </a:bodyPr>
          <a:lstStyle/>
          <a:p>
            <a:r>
              <a:rPr lang="en-US"/>
              <a:t>7 Secrets To Becoming Mentally Tougher</a:t>
            </a:r>
          </a:p>
        </p:txBody>
      </p:sp>
      <p:pic>
        <p:nvPicPr>
          <p:cNvPr id="4" name="Online Media 3" title="7 Secrets To Becoming Mentally Tougher">
            <a:hlinkClick r:id="" action="ppaction://media"/>
            <a:extLst>
              <a:ext uri="{FF2B5EF4-FFF2-40B4-BE49-F238E27FC236}">
                <a16:creationId xmlns:a16="http://schemas.microsoft.com/office/drawing/2014/main" id="{CB56C64F-1066-A43C-E7DF-C83AC4EDB691}"/>
              </a:ext>
            </a:extLst>
          </p:cNvPr>
          <p:cNvPicPr>
            <a:picLocks noGrp="1" noRot="1" noChangeAspect="1"/>
          </p:cNvPicPr>
          <p:nvPr>
            <p:ph idx="1"/>
            <a:videoFile r:link="rId1"/>
          </p:nvPr>
        </p:nvPicPr>
        <p:blipFill>
          <a:blip r:embed="rId3"/>
          <a:stretch>
            <a:fillRect/>
          </a:stretch>
        </p:blipFill>
        <p:spPr>
          <a:xfrm>
            <a:off x="2244725" y="1825625"/>
            <a:ext cx="7700963" cy="4351338"/>
          </a:xfrm>
        </p:spPr>
      </p:pic>
    </p:spTree>
    <p:extLst>
      <p:ext uri="{BB962C8B-B14F-4D97-AF65-F5344CB8AC3E}">
        <p14:creationId xmlns:p14="http://schemas.microsoft.com/office/powerpoint/2010/main" val="268130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18" name="Rectangle 17">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0" name="Rectangle 19">
            <a:extLst>
              <a:ext uri="{FF2B5EF4-FFF2-40B4-BE49-F238E27FC236}">
                <a16:creationId xmlns:a16="http://schemas.microsoft.com/office/drawing/2014/main" id="{90D7EAC5-EE4B-4594-AD71-59CBE3E8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5CDA07A9-452D-CBF7-37A0-FF618132C1D9}"/>
              </a:ext>
            </a:extLst>
          </p:cNvPr>
          <p:cNvSpPr>
            <a:spLocks noGrp="1"/>
          </p:cNvSpPr>
          <p:nvPr>
            <p:ph type="title"/>
          </p:nvPr>
        </p:nvSpPr>
        <p:spPr>
          <a:xfrm>
            <a:off x="777240" y="493988"/>
            <a:ext cx="3948953" cy="5817056"/>
          </a:xfrm>
        </p:spPr>
        <p:txBody>
          <a:bodyPr anchor="ctr">
            <a:normAutofit/>
          </a:bodyPr>
          <a:lstStyle/>
          <a:p>
            <a:r>
              <a:rPr lang="en-US" sz="4400">
                <a:solidFill>
                  <a:schemeClr val="bg1"/>
                </a:solidFill>
              </a:rPr>
              <a:t>COUNSELING TEAM</a:t>
            </a:r>
          </a:p>
        </p:txBody>
      </p:sp>
      <p:sp useBgFill="1">
        <p:nvSpPr>
          <p:cNvPr id="22" name="Rectangle 21">
            <a:extLst>
              <a:ext uri="{FF2B5EF4-FFF2-40B4-BE49-F238E27FC236}">
                <a16:creationId xmlns:a16="http://schemas.microsoft.com/office/drawing/2014/main" id="{46A7E952-C162-4E5A-9AD1-83F746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80B88323-D46E-2710-C33E-496D584C61FD}"/>
              </a:ext>
            </a:extLst>
          </p:cNvPr>
          <p:cNvGraphicFramePr>
            <a:graphicFrameLocks noGrp="1"/>
          </p:cNvGraphicFramePr>
          <p:nvPr>
            <p:ph idx="1"/>
            <p:extLst>
              <p:ext uri="{D42A27DB-BD31-4B8C-83A1-F6EECF244321}">
                <p14:modId xmlns:p14="http://schemas.microsoft.com/office/powerpoint/2010/main" val="1198424313"/>
              </p:ext>
            </p:extLst>
          </p:nvPr>
        </p:nvGraphicFramePr>
        <p:xfrm>
          <a:off x="6196083" y="866633"/>
          <a:ext cx="5124735" cy="5165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50191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useBgFill="1">
        <p:nvSpPr>
          <p:cNvPr id="13" name="Rectangle 12">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useBgFill="1">
        <p:nvSpPr>
          <p:cNvPr id="15" name="Rectangle 14">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Content Placeholder 3" descr="Person climbing a rock">
            <a:extLst>
              <a:ext uri="{FF2B5EF4-FFF2-40B4-BE49-F238E27FC236}">
                <a16:creationId xmlns:a16="http://schemas.microsoft.com/office/drawing/2014/main" id="{593CADEA-DDA2-45BF-44A1-C6F52B0F2B84}"/>
              </a:ext>
            </a:extLst>
          </p:cNvPr>
          <p:cNvPicPr>
            <a:picLocks noGrp="1" noChangeAspect="1"/>
          </p:cNvPicPr>
          <p:nvPr>
            <p:ph idx="1"/>
          </p:nvPr>
        </p:nvPicPr>
        <p:blipFill rotWithShape="1">
          <a:blip r:embed="rId2">
            <a:alphaModFix/>
          </a:blip>
          <a:srcRect t="1204" b="14526"/>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E9B141D4-C8D6-48AA-95E4-9D7277D2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47811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1FE9DC-D79A-147A-62F5-E0179CB08536}"/>
              </a:ext>
            </a:extLst>
          </p:cNvPr>
          <p:cNvSpPr>
            <a:spLocks noGrp="1"/>
          </p:cNvSpPr>
          <p:nvPr>
            <p:ph type="title"/>
          </p:nvPr>
        </p:nvSpPr>
        <p:spPr>
          <a:xfrm>
            <a:off x="777240" y="532995"/>
            <a:ext cx="7207683" cy="1515091"/>
          </a:xfrm>
        </p:spPr>
        <p:txBody>
          <a:bodyPr vert="horz" lIns="91440" tIns="45720" rIns="91440" bIns="45720" rtlCol="0" anchor="b">
            <a:normAutofit/>
          </a:bodyPr>
          <a:lstStyle/>
          <a:p>
            <a:r>
              <a:rPr lang="en-US" sz="5100">
                <a:solidFill>
                  <a:srgbClr val="FFFFFF"/>
                </a:solidFill>
              </a:rPr>
              <a:t>NOW... GO BE POWERFUL!</a:t>
            </a:r>
          </a:p>
        </p:txBody>
      </p:sp>
    </p:spTree>
    <p:extLst>
      <p:ext uri="{BB962C8B-B14F-4D97-AF65-F5344CB8AC3E}">
        <p14:creationId xmlns:p14="http://schemas.microsoft.com/office/powerpoint/2010/main" val="2663400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useBgFill="1">
        <p:nvSpPr>
          <p:cNvPr id="13" name="Rectangle 12">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useBgFill="1">
        <p:nvSpPr>
          <p:cNvPr id="15" name="Rectangle 14">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Content Placeholder 3" descr="People at meeting">
            <a:extLst>
              <a:ext uri="{FF2B5EF4-FFF2-40B4-BE49-F238E27FC236}">
                <a16:creationId xmlns:a16="http://schemas.microsoft.com/office/drawing/2014/main" id="{A8B4DD1B-6CFE-998C-37D4-B1B182384EAF}"/>
              </a:ext>
            </a:extLst>
          </p:cNvPr>
          <p:cNvPicPr>
            <a:picLocks noGrp="1" noChangeAspect="1"/>
          </p:cNvPicPr>
          <p:nvPr>
            <p:ph idx="1"/>
          </p:nvPr>
        </p:nvPicPr>
        <p:blipFill rotWithShape="1">
          <a:blip r:embed="rId2">
            <a:alphaModFix/>
          </a:blip>
          <a:srcRect t="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153" y="-1181847"/>
            <a:ext cx="6858000" cy="9221694"/>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3E66C-E5DD-F66B-380E-60BF58A7B799}"/>
              </a:ext>
            </a:extLst>
          </p:cNvPr>
          <p:cNvSpPr>
            <a:spLocks noGrp="1"/>
          </p:cNvSpPr>
          <p:nvPr>
            <p:ph type="title"/>
          </p:nvPr>
        </p:nvSpPr>
        <p:spPr>
          <a:xfrm>
            <a:off x="5659718" y="565846"/>
            <a:ext cx="5770281" cy="3617644"/>
          </a:xfrm>
        </p:spPr>
        <p:txBody>
          <a:bodyPr vert="horz" lIns="91440" tIns="45720" rIns="91440" bIns="45720" rtlCol="0" anchor="b">
            <a:normAutofit/>
          </a:bodyPr>
          <a:lstStyle/>
          <a:p>
            <a:pPr algn="r"/>
            <a:r>
              <a:rPr lang="en-US" sz="6000">
                <a:solidFill>
                  <a:srgbClr val="FFFFFF"/>
                </a:solidFill>
              </a:rPr>
              <a:t>QUESTIONS?</a:t>
            </a:r>
          </a:p>
        </p:txBody>
      </p:sp>
    </p:spTree>
    <p:extLst>
      <p:ext uri="{BB962C8B-B14F-4D97-AF65-F5344CB8AC3E}">
        <p14:creationId xmlns:p14="http://schemas.microsoft.com/office/powerpoint/2010/main" val="3439612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2">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5" name="Rectangle 14">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7" name="Rectangle 16">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676A4C10-9709-9A11-7F48-0371A967946E}"/>
              </a:ext>
            </a:extLst>
          </p:cNvPr>
          <p:cNvSpPr>
            <a:spLocks noGrp="1"/>
          </p:cNvSpPr>
          <p:nvPr>
            <p:ph type="title"/>
          </p:nvPr>
        </p:nvSpPr>
        <p:spPr>
          <a:xfrm>
            <a:off x="777240" y="1122363"/>
            <a:ext cx="4347082" cy="2387600"/>
          </a:xfrm>
        </p:spPr>
        <p:txBody>
          <a:bodyPr vert="horz" lIns="91440" tIns="45720" rIns="91440" bIns="45720" rtlCol="0" anchor="b">
            <a:normAutofit/>
          </a:bodyPr>
          <a:lstStyle/>
          <a:p>
            <a:r>
              <a:rPr lang="en-US" dirty="0"/>
              <a:t>Exit Quiz</a:t>
            </a:r>
          </a:p>
        </p:txBody>
      </p:sp>
      <p:sp>
        <p:nvSpPr>
          <p:cNvPr id="19" name="Rectangle 18">
            <a:extLst>
              <a:ext uri="{FF2B5EF4-FFF2-40B4-BE49-F238E27FC236}">
                <a16:creationId xmlns:a16="http://schemas.microsoft.com/office/drawing/2014/main" id="{421A1E60-9477-4E7A-A6B2-63B329C81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qr code on a blue background&#10;&#10;Description automatically generated">
            <a:extLst>
              <a:ext uri="{FF2B5EF4-FFF2-40B4-BE49-F238E27FC236}">
                <a16:creationId xmlns:a16="http://schemas.microsoft.com/office/drawing/2014/main" id="{956EEB0B-85E5-88BB-D752-3EB17016024C}"/>
              </a:ext>
            </a:extLst>
          </p:cNvPr>
          <p:cNvPicPr>
            <a:picLocks noGrp="1" noChangeAspect="1"/>
          </p:cNvPicPr>
          <p:nvPr>
            <p:ph idx="1"/>
          </p:nvPr>
        </p:nvPicPr>
        <p:blipFill>
          <a:blip r:embed="rId2"/>
          <a:srcRect l="294" r="1" b="1"/>
          <a:stretch/>
        </p:blipFill>
        <p:spPr>
          <a:xfrm>
            <a:off x="5821119" y="476601"/>
            <a:ext cx="5888959" cy="5906346"/>
          </a:xfrm>
          <a:prstGeom prst="rect">
            <a:avLst/>
          </a:prstGeom>
        </p:spPr>
      </p:pic>
    </p:spTree>
    <p:extLst>
      <p:ext uri="{BB962C8B-B14F-4D97-AF65-F5344CB8AC3E}">
        <p14:creationId xmlns:p14="http://schemas.microsoft.com/office/powerpoint/2010/main" val="2933011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7" name="Rectangle 26">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useBgFill="1">
        <p:nvSpPr>
          <p:cNvPr id="28" name="Rectangle 27">
            <a:extLst>
              <a:ext uri="{FF2B5EF4-FFF2-40B4-BE49-F238E27FC236}">
                <a16:creationId xmlns:a16="http://schemas.microsoft.com/office/drawing/2014/main" id="{D6A832A0-1F56-4307-95B8-5996EFF2A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useBgFill="1">
        <p:nvSpPr>
          <p:cNvPr id="29" name="Rectangle 28">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30" name="Rectangle 29">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0451632B-C6E8-4300-039C-51649C0F524F}"/>
              </a:ext>
            </a:extLst>
          </p:cNvPr>
          <p:cNvSpPr>
            <a:spLocks noGrp="1"/>
          </p:cNvSpPr>
          <p:nvPr>
            <p:ph type="title"/>
          </p:nvPr>
        </p:nvSpPr>
        <p:spPr>
          <a:xfrm>
            <a:off x="777240" y="4831307"/>
            <a:ext cx="10636840" cy="1360675"/>
          </a:xfrm>
        </p:spPr>
        <p:txBody>
          <a:bodyPr vert="horz" lIns="91440" tIns="45720" rIns="91440" bIns="45720" rtlCol="0" anchor="ctr">
            <a:normAutofit/>
          </a:bodyPr>
          <a:lstStyle/>
          <a:p>
            <a:r>
              <a:rPr lang="en-US" sz="4400" u="sng"/>
              <a:t>GRADING PERIODS</a:t>
            </a:r>
          </a:p>
        </p:txBody>
      </p:sp>
      <p:sp>
        <p:nvSpPr>
          <p:cNvPr id="4" name="Text Placeholder 3">
            <a:extLst>
              <a:ext uri="{FF2B5EF4-FFF2-40B4-BE49-F238E27FC236}">
                <a16:creationId xmlns:a16="http://schemas.microsoft.com/office/drawing/2014/main" id="{8DF09283-F6B5-6E3E-75D6-4660BFE88DC3}"/>
              </a:ext>
            </a:extLst>
          </p:cNvPr>
          <p:cNvSpPr>
            <a:spLocks/>
          </p:cNvSpPr>
          <p:nvPr/>
        </p:nvSpPr>
        <p:spPr>
          <a:xfrm>
            <a:off x="1517509" y="666018"/>
            <a:ext cx="4519300" cy="713270"/>
          </a:xfrm>
          <a:prstGeom prst="rect">
            <a:avLst/>
          </a:prstGeom>
        </p:spPr>
        <p:txBody>
          <a:bodyPr lIns="91440" tIns="45720" rIns="91440" bIns="45720" anchor="t"/>
          <a:lstStyle/>
          <a:p>
            <a:pPr defTabSz="786384">
              <a:spcAft>
                <a:spcPts val="600"/>
              </a:spcAft>
            </a:pPr>
            <a:r>
              <a:rPr lang="en-US" sz="3200" u="sng" kern="1200">
                <a:latin typeface="+mn-lt"/>
                <a:ea typeface="+mn-ea"/>
                <a:cs typeface="Calibri"/>
              </a:rPr>
              <a:t>SEMESTER 1</a:t>
            </a:r>
            <a:endParaRPr lang="en-US" sz="3200" u="sng">
              <a:ea typeface="Calibri"/>
              <a:cs typeface="Calibri"/>
            </a:endParaRPr>
          </a:p>
        </p:txBody>
      </p:sp>
      <p:sp>
        <p:nvSpPr>
          <p:cNvPr id="3" name="Content Placeholder 2">
            <a:extLst>
              <a:ext uri="{FF2B5EF4-FFF2-40B4-BE49-F238E27FC236}">
                <a16:creationId xmlns:a16="http://schemas.microsoft.com/office/drawing/2014/main" id="{8137468B-0EC9-C6E0-2C60-921953E0927B}"/>
              </a:ext>
            </a:extLst>
          </p:cNvPr>
          <p:cNvSpPr>
            <a:spLocks/>
          </p:cNvSpPr>
          <p:nvPr/>
        </p:nvSpPr>
        <p:spPr>
          <a:xfrm>
            <a:off x="1517509" y="1473865"/>
            <a:ext cx="4519300" cy="2988953"/>
          </a:xfrm>
          <a:prstGeom prst="rect">
            <a:avLst/>
          </a:prstGeom>
        </p:spPr>
        <p:txBody>
          <a:bodyPr vert="horz" lIns="91440" tIns="45720" rIns="91440" bIns="45720" rtlCol="0" anchor="t">
            <a:normAutofit/>
          </a:bodyPr>
          <a:lstStyle/>
          <a:p>
            <a:pPr defTabSz="786384">
              <a:spcAft>
                <a:spcPts val="600"/>
              </a:spcAft>
            </a:pPr>
            <a:r>
              <a:rPr lang="en-US" kern="1200" dirty="0">
                <a:latin typeface="+mn-lt"/>
                <a:ea typeface="+mn-ea"/>
                <a:cs typeface="Calibri"/>
              </a:rPr>
              <a:t>QUARTER </a:t>
            </a:r>
            <a:r>
              <a:rPr lang="en-US" dirty="0">
                <a:cs typeface="Calibri"/>
              </a:rPr>
              <a:t>1 - </a:t>
            </a:r>
            <a:r>
              <a:rPr lang="en-US" kern="1200" dirty="0">
                <a:latin typeface="+mn-lt"/>
                <a:ea typeface="+mn-ea"/>
                <a:cs typeface="Calibri"/>
              </a:rPr>
              <a:t>Ends October 4th</a:t>
            </a:r>
            <a:endParaRPr lang="en-US" kern="1200" dirty="0">
              <a:latin typeface="+mn-lt"/>
              <a:ea typeface="Calibri"/>
              <a:cs typeface="Calibri"/>
            </a:endParaRPr>
          </a:p>
          <a:p>
            <a:pPr defTabSz="786384">
              <a:spcAft>
                <a:spcPts val="600"/>
              </a:spcAft>
              <a:buClr>
                <a:srgbClr val="8ED2C2"/>
              </a:buClr>
            </a:pPr>
            <a:r>
              <a:rPr lang="en-US" kern="1200" dirty="0">
                <a:latin typeface="+mn-lt"/>
                <a:ea typeface="+mn-ea"/>
                <a:cs typeface="Calibri"/>
              </a:rPr>
              <a:t>QUARTER </a:t>
            </a:r>
            <a:r>
              <a:rPr lang="en-US" dirty="0">
                <a:cs typeface="Calibri"/>
              </a:rPr>
              <a:t>2 - Ends</a:t>
            </a:r>
            <a:r>
              <a:rPr lang="en-US" kern="1200" dirty="0">
                <a:latin typeface="+mn-lt"/>
                <a:ea typeface="+mn-ea"/>
                <a:cs typeface="Calibri"/>
              </a:rPr>
              <a:t> December 20th</a:t>
            </a:r>
            <a:endParaRPr lang="en-US" kern="1200" dirty="0">
              <a:latin typeface="+mn-lt"/>
              <a:ea typeface="Calibri"/>
              <a:cs typeface="Calibri"/>
            </a:endParaRPr>
          </a:p>
          <a:p>
            <a:pPr defTabSz="786384">
              <a:spcAft>
                <a:spcPts val="600"/>
              </a:spcAft>
              <a:buClr>
                <a:srgbClr val="8ED2C2"/>
              </a:buClr>
            </a:pPr>
            <a:endParaRPr lang="en-US" kern="1200">
              <a:latin typeface="+mn-lt"/>
              <a:ea typeface="Calibri"/>
              <a:cs typeface="Calibri"/>
            </a:endParaRPr>
          </a:p>
          <a:p>
            <a:pPr defTabSz="786384">
              <a:spcAft>
                <a:spcPts val="600"/>
              </a:spcAft>
              <a:buClr>
                <a:srgbClr val="8ED2C2"/>
              </a:buClr>
            </a:pPr>
            <a:r>
              <a:rPr lang="en-US" b="1" kern="1200" dirty="0">
                <a:latin typeface="+mn-lt"/>
                <a:ea typeface="+mn-ea"/>
                <a:cs typeface="Calibri"/>
              </a:rPr>
              <a:t>Winter Final Exams</a:t>
            </a:r>
            <a:endParaRPr lang="en-US" b="1" kern="1200" dirty="0">
              <a:latin typeface="+mn-lt"/>
              <a:ea typeface="Calibri"/>
              <a:cs typeface="Calibri"/>
            </a:endParaRPr>
          </a:p>
          <a:p>
            <a:pPr defTabSz="786384">
              <a:spcAft>
                <a:spcPts val="600"/>
              </a:spcAft>
            </a:pPr>
            <a:r>
              <a:rPr lang="en-US" b="1" dirty="0">
                <a:ea typeface="Calibri"/>
                <a:cs typeface="Calibri"/>
              </a:rPr>
              <a:t>December 18th &amp; 19th</a:t>
            </a:r>
          </a:p>
          <a:p>
            <a:pPr defTabSz="786384">
              <a:spcAft>
                <a:spcPts val="600"/>
              </a:spcAft>
              <a:buClr>
                <a:srgbClr val="8ED2C2"/>
              </a:buClr>
            </a:pPr>
            <a:endParaRPr lang="en-US" dirty="0">
              <a:cs typeface="Calibri"/>
            </a:endParaRPr>
          </a:p>
          <a:p>
            <a:pPr defTabSz="786384">
              <a:spcAft>
                <a:spcPts val="600"/>
              </a:spcAft>
            </a:pPr>
            <a:r>
              <a:rPr lang="en-US" kern="1200" dirty="0">
                <a:latin typeface="+mn-lt"/>
                <a:ea typeface="+mn-ea"/>
                <a:cs typeface="Calibri"/>
              </a:rPr>
              <a:t>Semester 1 Grades = "D" and above to earn </a:t>
            </a:r>
            <a:r>
              <a:rPr lang="en-US" u="sng" kern="1200" dirty="0">
                <a:latin typeface="+mn-lt"/>
                <a:ea typeface="+mn-ea"/>
                <a:cs typeface="Calibri"/>
              </a:rPr>
              <a:t>Semester 1 Credit</a:t>
            </a:r>
            <a:endParaRPr lang="en-US" u="sng">
              <a:ea typeface="Calibri"/>
              <a:cs typeface="Calibri"/>
            </a:endParaRPr>
          </a:p>
        </p:txBody>
      </p:sp>
      <p:sp>
        <p:nvSpPr>
          <p:cNvPr id="5" name="Text Placeholder 4">
            <a:extLst>
              <a:ext uri="{FF2B5EF4-FFF2-40B4-BE49-F238E27FC236}">
                <a16:creationId xmlns:a16="http://schemas.microsoft.com/office/drawing/2014/main" id="{A8233BE3-3E6D-EC07-11AC-D15D45DD0BED}"/>
              </a:ext>
            </a:extLst>
          </p:cNvPr>
          <p:cNvSpPr>
            <a:spLocks/>
          </p:cNvSpPr>
          <p:nvPr/>
        </p:nvSpPr>
        <p:spPr>
          <a:xfrm>
            <a:off x="6187984" y="666018"/>
            <a:ext cx="4487142" cy="713270"/>
          </a:xfrm>
          <a:prstGeom prst="rect">
            <a:avLst/>
          </a:prstGeom>
        </p:spPr>
        <p:txBody>
          <a:bodyPr lIns="91440" tIns="45720" rIns="91440" bIns="45720" anchor="t"/>
          <a:lstStyle/>
          <a:p>
            <a:pPr defTabSz="786384">
              <a:spcAft>
                <a:spcPts val="600"/>
              </a:spcAft>
            </a:pPr>
            <a:r>
              <a:rPr lang="en-US" sz="3200" u="sng" kern="1200">
                <a:latin typeface="+mn-lt"/>
                <a:ea typeface="+mn-ea"/>
                <a:cs typeface="Calibri"/>
              </a:rPr>
              <a:t>SEMESTER 2</a:t>
            </a:r>
            <a:endParaRPr lang="en-US" sz="3200" u="sng">
              <a:ea typeface="Calibri"/>
              <a:cs typeface="Calibri"/>
            </a:endParaRPr>
          </a:p>
        </p:txBody>
      </p:sp>
      <p:sp>
        <p:nvSpPr>
          <p:cNvPr id="6" name="Content Placeholder 5">
            <a:extLst>
              <a:ext uri="{FF2B5EF4-FFF2-40B4-BE49-F238E27FC236}">
                <a16:creationId xmlns:a16="http://schemas.microsoft.com/office/drawing/2014/main" id="{066D1C3A-C1BA-999E-2445-C8D4FD8D1D43}"/>
              </a:ext>
            </a:extLst>
          </p:cNvPr>
          <p:cNvSpPr>
            <a:spLocks/>
          </p:cNvSpPr>
          <p:nvPr/>
        </p:nvSpPr>
        <p:spPr>
          <a:xfrm>
            <a:off x="6187984" y="1473865"/>
            <a:ext cx="4487142" cy="2988953"/>
          </a:xfrm>
          <a:prstGeom prst="rect">
            <a:avLst/>
          </a:prstGeom>
        </p:spPr>
        <p:txBody>
          <a:bodyPr vert="horz" lIns="91440" tIns="45720" rIns="91440" bIns="45720" rtlCol="0" anchor="t">
            <a:normAutofit/>
          </a:bodyPr>
          <a:lstStyle/>
          <a:p>
            <a:pPr defTabSz="786384">
              <a:spcAft>
                <a:spcPts val="600"/>
              </a:spcAft>
            </a:pPr>
            <a:r>
              <a:rPr lang="en-US" kern="1200" dirty="0">
                <a:latin typeface="+mn-lt"/>
                <a:ea typeface="+mn-ea"/>
                <a:cs typeface="Calibri"/>
              </a:rPr>
              <a:t>QUARTER </a:t>
            </a:r>
            <a:r>
              <a:rPr lang="en-US" dirty="0">
                <a:cs typeface="Calibri"/>
              </a:rPr>
              <a:t>3 - Ends</a:t>
            </a:r>
            <a:r>
              <a:rPr lang="en-US" kern="1200" dirty="0">
                <a:latin typeface="+mn-lt"/>
                <a:ea typeface="+mn-ea"/>
                <a:cs typeface="Calibri"/>
              </a:rPr>
              <a:t> March 7th</a:t>
            </a:r>
            <a:endParaRPr lang="en-US" kern="1200" dirty="0">
              <a:latin typeface="+mn-lt"/>
              <a:ea typeface="Calibri"/>
              <a:cs typeface="Calibri"/>
            </a:endParaRPr>
          </a:p>
          <a:p>
            <a:pPr defTabSz="786384">
              <a:spcAft>
                <a:spcPts val="600"/>
              </a:spcAft>
              <a:buClr>
                <a:srgbClr val="8ED2C2"/>
              </a:buClr>
            </a:pPr>
            <a:r>
              <a:rPr lang="en-US" kern="1200" dirty="0">
                <a:latin typeface="+mn-lt"/>
                <a:ea typeface="+mn-ea"/>
                <a:cs typeface="Calibri"/>
              </a:rPr>
              <a:t>QUARTER </a:t>
            </a:r>
            <a:r>
              <a:rPr lang="en-US" dirty="0">
                <a:cs typeface="Calibri"/>
              </a:rPr>
              <a:t>4 - Ends</a:t>
            </a:r>
            <a:r>
              <a:rPr lang="en-US" kern="1200" dirty="0">
                <a:latin typeface="+mn-lt"/>
                <a:ea typeface="+mn-ea"/>
                <a:cs typeface="Calibri"/>
              </a:rPr>
              <a:t> May 23rd</a:t>
            </a:r>
            <a:endParaRPr lang="en-US" kern="1200" dirty="0">
              <a:latin typeface="+mn-lt"/>
              <a:ea typeface="Calibri"/>
              <a:cs typeface="Calibri"/>
            </a:endParaRPr>
          </a:p>
          <a:p>
            <a:pPr defTabSz="786384">
              <a:spcAft>
                <a:spcPts val="600"/>
              </a:spcAft>
              <a:buClr>
                <a:srgbClr val="8ED2C2"/>
              </a:buClr>
            </a:pPr>
            <a:endParaRPr lang="en-US" kern="1200">
              <a:latin typeface="+mn-lt"/>
              <a:ea typeface="Calibri"/>
              <a:cs typeface="Calibri"/>
            </a:endParaRPr>
          </a:p>
          <a:p>
            <a:pPr defTabSz="786384">
              <a:spcAft>
                <a:spcPts val="600"/>
              </a:spcAft>
              <a:buClr>
                <a:srgbClr val="8ED2C2"/>
              </a:buClr>
            </a:pPr>
            <a:r>
              <a:rPr lang="en-US" kern="1200" dirty="0">
                <a:latin typeface="+mn-lt"/>
                <a:ea typeface="+mn-ea"/>
                <a:cs typeface="Calibri"/>
              </a:rPr>
              <a:t>Spring Final Exams</a:t>
            </a:r>
            <a:endParaRPr lang="en-US" kern="1200" dirty="0">
              <a:latin typeface="+mn-lt"/>
              <a:ea typeface="Calibri"/>
              <a:cs typeface="Calibri"/>
            </a:endParaRPr>
          </a:p>
          <a:p>
            <a:pPr defTabSz="786384">
              <a:spcAft>
                <a:spcPts val="600"/>
              </a:spcAft>
              <a:buClr>
                <a:srgbClr val="8ED2C2"/>
              </a:buClr>
            </a:pPr>
            <a:r>
              <a:rPr lang="en-US" dirty="0">
                <a:ea typeface="Calibri"/>
                <a:cs typeface="Calibri"/>
              </a:rPr>
              <a:t>May </a:t>
            </a:r>
            <a:endParaRPr lang="en-US" dirty="0">
              <a:cs typeface="Calibri"/>
            </a:endParaRPr>
          </a:p>
          <a:p>
            <a:pPr defTabSz="786384">
              <a:spcAft>
                <a:spcPts val="600"/>
              </a:spcAft>
            </a:pPr>
            <a:endParaRPr lang="en-US" dirty="0">
              <a:ea typeface="Calibri"/>
              <a:cs typeface="Calibri"/>
            </a:endParaRPr>
          </a:p>
          <a:p>
            <a:pPr defTabSz="786384">
              <a:spcAft>
                <a:spcPts val="600"/>
              </a:spcAft>
            </a:pPr>
            <a:r>
              <a:rPr lang="en-US" kern="1200" dirty="0">
                <a:latin typeface="+mn-lt"/>
                <a:ea typeface="+mn-ea"/>
                <a:cs typeface="Calibri"/>
              </a:rPr>
              <a:t>Semester 2 Grades = "D" and above to earn </a:t>
            </a:r>
            <a:r>
              <a:rPr lang="en-US" u="sng" kern="1200" dirty="0">
                <a:latin typeface="+mn-lt"/>
                <a:ea typeface="+mn-ea"/>
                <a:cs typeface="Calibri"/>
              </a:rPr>
              <a:t>Semester 2 Credit</a:t>
            </a:r>
            <a:endParaRPr lang="en-US" u="sng">
              <a:ea typeface="Calibri"/>
              <a:cs typeface="Calibri"/>
            </a:endParaRPr>
          </a:p>
        </p:txBody>
      </p:sp>
    </p:spTree>
    <p:extLst>
      <p:ext uri="{BB962C8B-B14F-4D97-AF65-F5344CB8AC3E}">
        <p14:creationId xmlns:p14="http://schemas.microsoft.com/office/powerpoint/2010/main" val="312485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12" name="Rectangle 11">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CE16B7F9-39D0-3587-FFA0-282ECDE0939E}"/>
              </a:ext>
            </a:extLst>
          </p:cNvPr>
          <p:cNvSpPr>
            <a:spLocks noGrp="1"/>
          </p:cNvSpPr>
          <p:nvPr>
            <p:ph type="title"/>
          </p:nvPr>
        </p:nvSpPr>
        <p:spPr>
          <a:xfrm>
            <a:off x="777240" y="777240"/>
            <a:ext cx="7059598" cy="796552"/>
          </a:xfrm>
        </p:spPr>
        <p:txBody>
          <a:bodyPr anchor="b">
            <a:normAutofit fontScale="90000"/>
          </a:bodyPr>
          <a:lstStyle/>
          <a:p>
            <a:r>
              <a:rPr lang="en-US" sz="4400" u="sng" dirty="0"/>
              <a:t>GRADUATION CREDITS (23)</a:t>
            </a:r>
          </a:p>
        </p:txBody>
      </p:sp>
      <p:sp>
        <p:nvSpPr>
          <p:cNvPr id="3" name="Content Placeholder 2">
            <a:extLst>
              <a:ext uri="{FF2B5EF4-FFF2-40B4-BE49-F238E27FC236}">
                <a16:creationId xmlns:a16="http://schemas.microsoft.com/office/drawing/2014/main" id="{3B322755-5601-E675-09CB-24E15C1A42FD}"/>
              </a:ext>
            </a:extLst>
          </p:cNvPr>
          <p:cNvSpPr>
            <a:spLocks noGrp="1"/>
          </p:cNvSpPr>
          <p:nvPr>
            <p:ph idx="1"/>
          </p:nvPr>
        </p:nvSpPr>
        <p:spPr>
          <a:xfrm>
            <a:off x="777240" y="1726570"/>
            <a:ext cx="7059598" cy="4450393"/>
          </a:xfrm>
        </p:spPr>
        <p:txBody>
          <a:bodyPr vert="horz" lIns="91440" tIns="45720" rIns="91440" bIns="45720" rtlCol="0" anchor="t">
            <a:noAutofit/>
          </a:bodyPr>
          <a:lstStyle/>
          <a:p>
            <a:r>
              <a:rPr lang="en-US" sz="1800">
                <a:ea typeface="Calibri"/>
                <a:cs typeface="Calibri"/>
              </a:rPr>
              <a:t>English-4 credits</a:t>
            </a:r>
          </a:p>
          <a:p>
            <a:pPr>
              <a:buClr>
                <a:srgbClr val="8ED2C2"/>
              </a:buClr>
            </a:pPr>
            <a:r>
              <a:rPr lang="en-US" sz="1800">
                <a:ea typeface="Calibri"/>
                <a:cs typeface="Calibri"/>
              </a:rPr>
              <a:t>Math- 4 credits (Algebra I, Algebra II, Geometry, Math 4)</a:t>
            </a:r>
          </a:p>
          <a:p>
            <a:pPr>
              <a:buClr>
                <a:srgbClr val="8ED2C2"/>
              </a:buClr>
            </a:pPr>
            <a:r>
              <a:rPr lang="en-US" sz="1800">
                <a:ea typeface="Calibri"/>
                <a:cs typeface="Calibri"/>
              </a:rPr>
              <a:t>Science-3 credits</a:t>
            </a:r>
          </a:p>
          <a:p>
            <a:pPr>
              <a:buClr>
                <a:srgbClr val="8ED2C2"/>
              </a:buClr>
            </a:pPr>
            <a:r>
              <a:rPr lang="en-US" sz="1800">
                <a:ea typeface="Calibri"/>
                <a:cs typeface="Calibri"/>
              </a:rPr>
              <a:t>World History-1 credit</a:t>
            </a:r>
          </a:p>
          <a:p>
            <a:pPr>
              <a:buClr>
                <a:srgbClr val="8ED2C2"/>
              </a:buClr>
            </a:pPr>
            <a:r>
              <a:rPr lang="en-US" sz="1800">
                <a:ea typeface="Calibri"/>
                <a:cs typeface="Calibri"/>
              </a:rPr>
              <a:t>American History-1 credit</a:t>
            </a:r>
          </a:p>
          <a:p>
            <a:pPr>
              <a:buClr>
                <a:srgbClr val="8ED2C2"/>
              </a:buClr>
            </a:pPr>
            <a:r>
              <a:rPr lang="en-US" sz="1800">
                <a:ea typeface="Calibri"/>
                <a:cs typeface="Calibri"/>
              </a:rPr>
              <a:t>American Government-0.5 credit</a:t>
            </a:r>
          </a:p>
          <a:p>
            <a:pPr>
              <a:buClr>
                <a:srgbClr val="8ED2C2"/>
              </a:buClr>
            </a:pPr>
            <a:r>
              <a:rPr lang="en-US" sz="1800">
                <a:ea typeface="Calibri"/>
                <a:cs typeface="Calibri"/>
              </a:rPr>
              <a:t>Economics-0.5 credit</a:t>
            </a:r>
          </a:p>
          <a:p>
            <a:pPr>
              <a:buClr>
                <a:srgbClr val="8ED2C2"/>
              </a:buClr>
            </a:pPr>
            <a:r>
              <a:rPr lang="en-US" sz="1800">
                <a:ea typeface="Calibri"/>
                <a:cs typeface="Calibri"/>
              </a:rPr>
              <a:t>PE-1 credit</a:t>
            </a:r>
          </a:p>
          <a:p>
            <a:pPr>
              <a:buClr>
                <a:srgbClr val="8ED2C2"/>
              </a:buClr>
            </a:pPr>
            <a:r>
              <a:rPr lang="en-US" sz="1800">
                <a:ea typeface="Calibri"/>
                <a:cs typeface="Calibri"/>
              </a:rPr>
              <a:t>Health 0.5 credit</a:t>
            </a:r>
          </a:p>
          <a:p>
            <a:pPr>
              <a:buClr>
                <a:srgbClr val="8ED2C2"/>
              </a:buClr>
            </a:pPr>
            <a:r>
              <a:rPr lang="en-US" sz="1800">
                <a:ea typeface="Calibri"/>
                <a:cs typeface="Calibri"/>
              </a:rPr>
              <a:t>Fine Art or CTE-1 credit</a:t>
            </a:r>
          </a:p>
          <a:p>
            <a:pPr>
              <a:buClr>
                <a:srgbClr val="8ED2C2"/>
              </a:buClr>
            </a:pPr>
            <a:r>
              <a:rPr lang="en-US" sz="1800">
                <a:ea typeface="Calibri"/>
                <a:cs typeface="Calibri"/>
              </a:rPr>
              <a:t>Electives-6.5 credits*</a:t>
            </a:r>
          </a:p>
          <a:p>
            <a:pPr>
              <a:buClr>
                <a:srgbClr val="8ED2C2"/>
              </a:buClr>
            </a:pPr>
            <a:r>
              <a:rPr lang="en-US" sz="1800">
                <a:ea typeface="Calibri"/>
                <a:cs typeface="Calibri"/>
              </a:rPr>
              <a:t>*World Language-2 consecutive years for College/University Admissions </a:t>
            </a:r>
          </a:p>
          <a:p>
            <a:pPr>
              <a:buClr>
                <a:srgbClr val="8ED2C2"/>
              </a:buClr>
            </a:pPr>
            <a:endParaRPr lang="en-US" sz="1100">
              <a:ea typeface="Calibri"/>
              <a:cs typeface="Calibri"/>
            </a:endParaRPr>
          </a:p>
        </p:txBody>
      </p:sp>
      <p:sp>
        <p:nvSpPr>
          <p:cNvPr id="14" name="Rectangle 13">
            <a:extLst>
              <a:ext uri="{FF2B5EF4-FFF2-40B4-BE49-F238E27FC236}">
                <a16:creationId xmlns:a16="http://schemas.microsoft.com/office/drawing/2014/main" id="{9F3CB34B-2F8F-4442-91D1-923678282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athematics">
            <a:extLst>
              <a:ext uri="{FF2B5EF4-FFF2-40B4-BE49-F238E27FC236}">
                <a16:creationId xmlns:a16="http://schemas.microsoft.com/office/drawing/2014/main" id="{252ACF8A-26F9-E82B-9902-603A80DBFB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6170" y="252537"/>
            <a:ext cx="2934559" cy="2934559"/>
          </a:xfrm>
          <a:prstGeom prst="rect">
            <a:avLst/>
          </a:prstGeom>
        </p:spPr>
      </p:pic>
      <p:sp>
        <p:nvSpPr>
          <p:cNvPr id="16" name="Rectangle 15">
            <a:extLst>
              <a:ext uri="{FF2B5EF4-FFF2-40B4-BE49-F238E27FC236}">
                <a16:creationId xmlns:a16="http://schemas.microsoft.com/office/drawing/2014/main" id="{92AFC398-9263-43B8-98C4-6D97765B8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3F180D0-951F-4FB1-8AC1-0CB70C61EF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7754" y="3429000"/>
            <a:ext cx="3429000" cy="3429000"/>
          </a:xfrm>
          <a:prstGeom prst="rect">
            <a:avLst/>
          </a:prstGeom>
        </p:spPr>
      </p:pic>
    </p:spTree>
    <p:extLst>
      <p:ext uri="{BB962C8B-B14F-4D97-AF65-F5344CB8AC3E}">
        <p14:creationId xmlns:p14="http://schemas.microsoft.com/office/powerpoint/2010/main" val="50292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56" name="Rectangle 55">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57" name="Rectangle 56">
            <a:extLst>
              <a:ext uri="{FF2B5EF4-FFF2-40B4-BE49-F238E27FC236}">
                <a16:creationId xmlns:a16="http://schemas.microsoft.com/office/drawing/2014/main" id="{90D7EAC5-EE4B-4594-AD71-59CBE3E8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C803FAED-B8C8-E22E-E617-FD8ACD307E74}"/>
              </a:ext>
            </a:extLst>
          </p:cNvPr>
          <p:cNvSpPr>
            <a:spLocks noGrp="1"/>
          </p:cNvSpPr>
          <p:nvPr>
            <p:ph type="title"/>
          </p:nvPr>
        </p:nvSpPr>
        <p:spPr>
          <a:xfrm>
            <a:off x="777240" y="493988"/>
            <a:ext cx="3948953" cy="5817056"/>
          </a:xfrm>
        </p:spPr>
        <p:txBody>
          <a:bodyPr anchor="ctr">
            <a:normAutofit/>
          </a:bodyPr>
          <a:lstStyle/>
          <a:p>
            <a:r>
              <a:rPr lang="en-US" sz="4400" u="sng">
                <a:solidFill>
                  <a:schemeClr val="bg1"/>
                </a:solidFill>
              </a:rPr>
              <a:t>CREDIT RECOVERY</a:t>
            </a:r>
          </a:p>
        </p:txBody>
      </p:sp>
      <p:sp useBgFill="1">
        <p:nvSpPr>
          <p:cNvPr id="58" name="Rectangle 57">
            <a:extLst>
              <a:ext uri="{FF2B5EF4-FFF2-40B4-BE49-F238E27FC236}">
                <a16:creationId xmlns:a16="http://schemas.microsoft.com/office/drawing/2014/main" id="{46A7E952-C162-4E5A-9AD1-83F746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Content Placeholder 2">
            <a:extLst>
              <a:ext uri="{FF2B5EF4-FFF2-40B4-BE49-F238E27FC236}">
                <a16:creationId xmlns:a16="http://schemas.microsoft.com/office/drawing/2014/main" id="{CD43A296-BF86-7395-C69F-B17BD0B26974}"/>
              </a:ext>
            </a:extLst>
          </p:cNvPr>
          <p:cNvGraphicFramePr>
            <a:graphicFrameLocks noGrp="1"/>
          </p:cNvGraphicFramePr>
          <p:nvPr>
            <p:ph idx="1"/>
            <p:extLst>
              <p:ext uri="{D42A27DB-BD31-4B8C-83A1-F6EECF244321}">
                <p14:modId xmlns:p14="http://schemas.microsoft.com/office/powerpoint/2010/main" val="3615277367"/>
              </p:ext>
            </p:extLst>
          </p:nvPr>
        </p:nvGraphicFramePr>
        <p:xfrm>
          <a:off x="6196083" y="866633"/>
          <a:ext cx="5124735" cy="5165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345038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12" name="Rectangle 11">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9D4C7368-7B88-A9EA-99CC-9F4E6528F156}"/>
              </a:ext>
            </a:extLst>
          </p:cNvPr>
          <p:cNvSpPr>
            <a:spLocks noGrp="1"/>
          </p:cNvSpPr>
          <p:nvPr>
            <p:ph type="title"/>
          </p:nvPr>
        </p:nvSpPr>
        <p:spPr>
          <a:xfrm>
            <a:off x="777240" y="777240"/>
            <a:ext cx="7059598" cy="1867769"/>
          </a:xfrm>
        </p:spPr>
        <p:txBody>
          <a:bodyPr anchor="b">
            <a:normAutofit/>
          </a:bodyPr>
          <a:lstStyle/>
          <a:p>
            <a:r>
              <a:rPr lang="en-US" sz="4400" u="sng"/>
              <a:t>ACADEMIC SUPPORT</a:t>
            </a:r>
          </a:p>
        </p:txBody>
      </p:sp>
      <p:sp>
        <p:nvSpPr>
          <p:cNvPr id="3" name="Content Placeholder 2">
            <a:extLst>
              <a:ext uri="{FF2B5EF4-FFF2-40B4-BE49-F238E27FC236}">
                <a16:creationId xmlns:a16="http://schemas.microsoft.com/office/drawing/2014/main" id="{B7D050CF-3765-10D5-4F6D-945C8255B9A9}"/>
              </a:ext>
            </a:extLst>
          </p:cNvPr>
          <p:cNvSpPr>
            <a:spLocks noGrp="1"/>
          </p:cNvSpPr>
          <p:nvPr>
            <p:ph idx="1"/>
          </p:nvPr>
        </p:nvSpPr>
        <p:spPr>
          <a:xfrm>
            <a:off x="777240" y="2786743"/>
            <a:ext cx="7059598" cy="3390220"/>
          </a:xfrm>
        </p:spPr>
        <p:txBody>
          <a:bodyPr vert="horz" lIns="91440" tIns="45720" rIns="91440" bIns="45720" rtlCol="0" anchor="t">
            <a:normAutofit/>
          </a:bodyPr>
          <a:lstStyle/>
          <a:p>
            <a:pPr marL="457200" indent="-457200">
              <a:buAutoNum type="arabicPeriod"/>
            </a:pPr>
            <a:r>
              <a:rPr lang="en-US">
                <a:ea typeface="Calibri"/>
                <a:cs typeface="Calibri"/>
              </a:rPr>
              <a:t>CONFERENCE PERIOD-TUESDAY/THURSDAY MORINGS</a:t>
            </a:r>
          </a:p>
          <a:p>
            <a:pPr marL="457200" indent="-457200">
              <a:buClr>
                <a:srgbClr val="8ED2C2"/>
              </a:buClr>
              <a:buAutoNum type="arabicPeriod"/>
            </a:pPr>
            <a:r>
              <a:rPr lang="en-US">
                <a:ea typeface="Calibri"/>
                <a:cs typeface="Calibri"/>
              </a:rPr>
              <a:t>PLAN FOR SUCCESS MEETINGS</a:t>
            </a:r>
          </a:p>
          <a:p>
            <a:pPr marL="568960" lvl="1" indent="-285750">
              <a:buClr>
                <a:srgbClr val="8ED2C2"/>
              </a:buClr>
              <a:buFont typeface="Courier New,monospace" panose="020B0604020202020204" pitchFamily="34" charset="0"/>
              <a:buChar char="o"/>
            </a:pPr>
            <a:r>
              <a:rPr lang="en-US" sz="2000">
                <a:latin typeface="Century Gothic"/>
                <a:ea typeface="Calibri"/>
                <a:cs typeface="Calibri"/>
              </a:rPr>
              <a:t>Step 1: Parent &amp; student meet with the teacher.</a:t>
            </a:r>
          </a:p>
          <a:p>
            <a:pPr marL="568960" lvl="1" indent="-285750">
              <a:buClr>
                <a:srgbClr val="8ED2C2"/>
              </a:buClr>
              <a:buFont typeface="Courier New,monospace" panose="020B0604020202020204" pitchFamily="34" charset="0"/>
              <a:buChar char="o"/>
            </a:pPr>
            <a:r>
              <a:rPr lang="en-US" sz="2000">
                <a:latin typeface="Century Gothic"/>
                <a:ea typeface="Calibri"/>
                <a:cs typeface="Calibri"/>
              </a:rPr>
              <a:t>Step 2: Parent, student, teacher, &amp; the counselors meet to discuss a plan.</a:t>
            </a:r>
          </a:p>
          <a:p>
            <a:pPr marL="568960" lvl="1" indent="-285750">
              <a:buClr>
                <a:srgbClr val="8ED2C2"/>
              </a:buClr>
              <a:buFont typeface="Courier New,monospace" panose="020B0604020202020204" pitchFamily="34" charset="0"/>
              <a:buChar char="o"/>
            </a:pPr>
            <a:r>
              <a:rPr lang="en-US" sz="2000">
                <a:latin typeface="Century Gothic"/>
                <a:ea typeface="Calibri"/>
                <a:cs typeface="Calibri"/>
              </a:rPr>
              <a:t>Step 3: Parent, student, teacher, &amp; counselors meet with administrator to discuss possible options of support. </a:t>
            </a:r>
          </a:p>
          <a:p>
            <a:pPr marL="457200" indent="-457200">
              <a:buClr>
                <a:srgbClr val="8ED2C2"/>
              </a:buClr>
              <a:buAutoNum type="arabicPeriod"/>
            </a:pPr>
            <a:r>
              <a:rPr lang="en-US">
                <a:ea typeface="Calibri"/>
                <a:cs typeface="Calibri"/>
              </a:rPr>
              <a:t>MTSS PROCESS-With Mr. Marks</a:t>
            </a:r>
          </a:p>
          <a:p>
            <a:pPr marL="0" indent="0">
              <a:buClr>
                <a:srgbClr val="8ED2C2"/>
              </a:buClr>
              <a:buNone/>
            </a:pPr>
            <a:endParaRPr lang="en-US">
              <a:latin typeface="Century Gothic"/>
              <a:ea typeface="Calibri"/>
              <a:cs typeface="Calibri"/>
            </a:endParaRPr>
          </a:p>
          <a:p>
            <a:pPr marL="568960" lvl="1" indent="-285750">
              <a:buClr>
                <a:srgbClr val="8ED2C2"/>
              </a:buClr>
              <a:buFont typeface="Courier New,monospace"/>
              <a:buChar char="o"/>
            </a:pPr>
            <a:endParaRPr lang="en-US" sz="2000">
              <a:latin typeface="Century Gothic"/>
              <a:ea typeface="Calibri"/>
              <a:cs typeface="Calibri"/>
            </a:endParaRPr>
          </a:p>
          <a:p>
            <a:pPr marL="283210" lvl="1" indent="0">
              <a:buClr>
                <a:srgbClr val="8ED2C2"/>
              </a:buClr>
              <a:buNone/>
            </a:pPr>
            <a:endParaRPr lang="en-US" sz="2000">
              <a:latin typeface="Century Gothic"/>
              <a:ea typeface="Calibri"/>
              <a:cs typeface="Calibri"/>
            </a:endParaRPr>
          </a:p>
        </p:txBody>
      </p:sp>
      <p:sp>
        <p:nvSpPr>
          <p:cNvPr id="14" name="Rectangle 13">
            <a:extLst>
              <a:ext uri="{FF2B5EF4-FFF2-40B4-BE49-F238E27FC236}">
                <a16:creationId xmlns:a16="http://schemas.microsoft.com/office/drawing/2014/main" id="{9F3CB34B-2F8F-4442-91D1-923678282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oard Room">
            <a:extLst>
              <a:ext uri="{FF2B5EF4-FFF2-40B4-BE49-F238E27FC236}">
                <a16:creationId xmlns:a16="http://schemas.microsoft.com/office/drawing/2014/main" id="{4F626104-D63C-5D84-18F5-BD0ACB48F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6170" y="252537"/>
            <a:ext cx="2934559" cy="2934559"/>
          </a:xfrm>
          <a:prstGeom prst="rect">
            <a:avLst/>
          </a:prstGeom>
        </p:spPr>
      </p:pic>
      <p:sp>
        <p:nvSpPr>
          <p:cNvPr id="16" name="Rectangle 15">
            <a:extLst>
              <a:ext uri="{FF2B5EF4-FFF2-40B4-BE49-F238E27FC236}">
                <a16:creationId xmlns:a16="http://schemas.microsoft.com/office/drawing/2014/main" id="{92AFC398-9263-43B8-98C4-6D97765B8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3F180D0-951F-4FB1-8AC1-0CB70C61EF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7754" y="3429000"/>
            <a:ext cx="3429000" cy="3429000"/>
          </a:xfrm>
          <a:prstGeom prst="rect">
            <a:avLst/>
          </a:prstGeom>
        </p:spPr>
      </p:pic>
    </p:spTree>
    <p:extLst>
      <p:ext uri="{BB962C8B-B14F-4D97-AF65-F5344CB8AC3E}">
        <p14:creationId xmlns:p14="http://schemas.microsoft.com/office/powerpoint/2010/main" val="162375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2">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5" name="Rectangle 14">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Content Placeholder 3" descr="School desk with books and pencils with chalkboard in background">
            <a:extLst>
              <a:ext uri="{FF2B5EF4-FFF2-40B4-BE49-F238E27FC236}">
                <a16:creationId xmlns:a16="http://schemas.microsoft.com/office/drawing/2014/main" id="{DE0AD55A-0A77-8581-7853-AC450EFB6FF8}"/>
              </a:ext>
            </a:extLst>
          </p:cNvPr>
          <p:cNvPicPr>
            <a:picLocks noGrp="1" noChangeAspect="1"/>
          </p:cNvPicPr>
          <p:nvPr>
            <p:ph idx="1"/>
          </p:nvPr>
        </p:nvPicPr>
        <p:blipFill>
          <a:blip r:embed="rId2">
            <a:alphaModFix/>
          </a:blip>
          <a:srcRect t="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6C819BFF-25C5-425C-8CD1-789F7A30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84D3C-25DF-688C-349B-8AAFFEA41874}"/>
              </a:ext>
            </a:extLst>
          </p:cNvPr>
          <p:cNvSpPr>
            <a:spLocks noGrp="1"/>
          </p:cNvSpPr>
          <p:nvPr>
            <p:ph type="title"/>
          </p:nvPr>
        </p:nvSpPr>
        <p:spPr>
          <a:xfrm>
            <a:off x="777240" y="3688205"/>
            <a:ext cx="8731683" cy="1236943"/>
          </a:xfrm>
        </p:spPr>
        <p:txBody>
          <a:bodyPr vert="horz" lIns="91440" tIns="45720" rIns="91440" bIns="45720" rtlCol="0" anchor="b">
            <a:normAutofit/>
          </a:bodyPr>
          <a:lstStyle/>
          <a:p>
            <a:r>
              <a:rPr lang="en-US" sz="6000">
                <a:solidFill>
                  <a:srgbClr val="FFFFFF"/>
                </a:solidFill>
              </a:rPr>
              <a:t>What's your style?</a:t>
            </a:r>
          </a:p>
        </p:txBody>
      </p:sp>
    </p:spTree>
    <p:extLst>
      <p:ext uri="{BB962C8B-B14F-4D97-AF65-F5344CB8AC3E}">
        <p14:creationId xmlns:p14="http://schemas.microsoft.com/office/powerpoint/2010/main" val="75201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B8E7-C231-F6ED-89BE-14A151462314}"/>
              </a:ext>
            </a:extLst>
          </p:cNvPr>
          <p:cNvSpPr>
            <a:spLocks noGrp="1"/>
          </p:cNvSpPr>
          <p:nvPr>
            <p:ph type="title"/>
          </p:nvPr>
        </p:nvSpPr>
        <p:spPr/>
        <p:txBody>
          <a:bodyPr/>
          <a:lstStyle/>
          <a:p>
            <a:r>
              <a:rPr lang="en-US" dirty="0">
                <a:solidFill>
                  <a:schemeClr val="accent1">
                    <a:lumMod val="60000"/>
                    <a:lumOff val="40000"/>
                  </a:schemeClr>
                </a:solidFill>
              </a:rPr>
              <a:t>3 LEARNING STYLES</a:t>
            </a:r>
          </a:p>
        </p:txBody>
      </p:sp>
      <p:sp>
        <p:nvSpPr>
          <p:cNvPr id="6" name="Text Placeholder 5">
            <a:extLst>
              <a:ext uri="{FF2B5EF4-FFF2-40B4-BE49-F238E27FC236}">
                <a16:creationId xmlns:a16="http://schemas.microsoft.com/office/drawing/2014/main" id="{86D5DC83-0381-E437-043F-B72B377492C0}"/>
              </a:ext>
            </a:extLst>
          </p:cNvPr>
          <p:cNvSpPr>
            <a:spLocks noGrp="1"/>
          </p:cNvSpPr>
          <p:nvPr>
            <p:ph type="body" idx="1"/>
          </p:nvPr>
        </p:nvSpPr>
        <p:spPr>
          <a:xfrm>
            <a:off x="1154954" y="4532844"/>
            <a:ext cx="3050438" cy="160626"/>
          </a:xfrm>
        </p:spPr>
        <p:txBody>
          <a:bodyPr/>
          <a:lstStyle/>
          <a:p>
            <a:r>
              <a:rPr lang="en-US" dirty="0">
                <a:ea typeface="Calibri"/>
                <a:cs typeface="Calibri"/>
              </a:rPr>
              <a:t>AUDITORY</a:t>
            </a:r>
            <a:endParaRPr lang="en-US" dirty="0"/>
          </a:p>
        </p:txBody>
      </p:sp>
      <p:pic>
        <p:nvPicPr>
          <p:cNvPr id="12" name="Picture Placeholder 11" descr="Person using megaphone illustration">
            <a:extLst>
              <a:ext uri="{FF2B5EF4-FFF2-40B4-BE49-F238E27FC236}">
                <a16:creationId xmlns:a16="http://schemas.microsoft.com/office/drawing/2014/main" id="{6D37B7F2-90DC-6842-71E5-293438672624}"/>
              </a:ext>
            </a:extLst>
          </p:cNvPr>
          <p:cNvPicPr>
            <a:picLocks noGrp="1" noChangeAspect="1"/>
          </p:cNvPicPr>
          <p:nvPr>
            <p:ph type="pic" idx="15"/>
          </p:nvPr>
        </p:nvPicPr>
        <p:blipFill>
          <a:blip r:embed="rId2"/>
          <a:srcRect t="5681" b="5681"/>
          <a:stretch/>
        </p:blipFill>
        <p:spPr/>
      </p:pic>
      <p:sp>
        <p:nvSpPr>
          <p:cNvPr id="9" name="Text Placeholder 8">
            <a:extLst>
              <a:ext uri="{FF2B5EF4-FFF2-40B4-BE49-F238E27FC236}">
                <a16:creationId xmlns:a16="http://schemas.microsoft.com/office/drawing/2014/main" id="{4F1A5614-C2A7-CE7F-9C8A-7179B048F9B7}"/>
              </a:ext>
            </a:extLst>
          </p:cNvPr>
          <p:cNvSpPr>
            <a:spLocks noGrp="1"/>
          </p:cNvSpPr>
          <p:nvPr>
            <p:ph type="body" sz="half" idx="18"/>
          </p:nvPr>
        </p:nvSpPr>
        <p:spPr>
          <a:xfrm>
            <a:off x="986721" y="4861704"/>
            <a:ext cx="3218671" cy="1165354"/>
          </a:xfrm>
        </p:spPr>
        <p:txBody>
          <a:bodyPr>
            <a:normAutofit fontScale="92500"/>
          </a:bodyPr>
          <a:lstStyle/>
          <a:p>
            <a:r>
              <a:rPr lang="en-US" sz="1200" dirty="0">
                <a:solidFill>
                  <a:schemeClr val="accent1">
                    <a:lumMod val="60000"/>
                    <a:lumOff val="40000"/>
                  </a:schemeClr>
                </a:solidFill>
                <a:latin typeface="Open Sans"/>
                <a:ea typeface="Open Sans"/>
                <a:cs typeface="Open Sans"/>
              </a:rPr>
              <a:t>You learn by hearing and listening. You understand and remember things you have heard. You store information by how it sounds and have an easier time understanding spoken instructions than written ones. You often learn by reading out loud because you must hear or speak it to know it.</a:t>
            </a:r>
            <a:endParaRPr lang="en-US" sz="1200">
              <a:solidFill>
                <a:schemeClr val="accent1">
                  <a:lumMod val="60000"/>
                  <a:lumOff val="40000"/>
                </a:schemeClr>
              </a:solidFill>
              <a:ea typeface="Calibri"/>
              <a:cs typeface="Calibri"/>
            </a:endParaRPr>
          </a:p>
        </p:txBody>
      </p:sp>
      <p:sp>
        <p:nvSpPr>
          <p:cNvPr id="7" name="Text Placeholder 6">
            <a:extLst>
              <a:ext uri="{FF2B5EF4-FFF2-40B4-BE49-F238E27FC236}">
                <a16:creationId xmlns:a16="http://schemas.microsoft.com/office/drawing/2014/main" id="{CB359570-94AE-D807-8979-D666774B62D0}"/>
              </a:ext>
            </a:extLst>
          </p:cNvPr>
          <p:cNvSpPr>
            <a:spLocks noGrp="1"/>
          </p:cNvSpPr>
          <p:nvPr>
            <p:ph type="body" sz="quarter" idx="3"/>
          </p:nvPr>
        </p:nvSpPr>
        <p:spPr>
          <a:xfrm>
            <a:off x="4568865" y="4532844"/>
            <a:ext cx="3050438" cy="160627"/>
          </a:xfrm>
        </p:spPr>
        <p:txBody>
          <a:bodyPr/>
          <a:lstStyle/>
          <a:p>
            <a:r>
              <a:rPr lang="en-US" dirty="0">
                <a:ea typeface="Calibri"/>
                <a:cs typeface="Calibri"/>
              </a:rPr>
              <a:t>VISUAL</a:t>
            </a:r>
            <a:endParaRPr lang="en-US">
              <a:ea typeface="Calibri"/>
              <a:cs typeface="Calibri"/>
            </a:endParaRPr>
          </a:p>
        </p:txBody>
      </p:sp>
      <p:pic>
        <p:nvPicPr>
          <p:cNvPr id="13" name="Picture Placeholder 12" descr="Hedge maze">
            <a:extLst>
              <a:ext uri="{FF2B5EF4-FFF2-40B4-BE49-F238E27FC236}">
                <a16:creationId xmlns:a16="http://schemas.microsoft.com/office/drawing/2014/main" id="{DBC8C5CB-5CDC-9740-A08B-B13B42277E2E}"/>
              </a:ext>
            </a:extLst>
          </p:cNvPr>
          <p:cNvPicPr>
            <a:picLocks noGrp="1" noChangeAspect="1"/>
          </p:cNvPicPr>
          <p:nvPr>
            <p:ph type="pic" idx="21"/>
          </p:nvPr>
        </p:nvPicPr>
        <p:blipFill>
          <a:blip r:embed="rId3"/>
          <a:srcRect t="5543" b="5543"/>
          <a:stretch/>
        </p:blipFill>
        <p:spPr/>
      </p:pic>
      <p:sp>
        <p:nvSpPr>
          <p:cNvPr id="10" name="Text Placeholder 9">
            <a:extLst>
              <a:ext uri="{FF2B5EF4-FFF2-40B4-BE49-F238E27FC236}">
                <a16:creationId xmlns:a16="http://schemas.microsoft.com/office/drawing/2014/main" id="{0B36A59D-90C0-52F5-7E90-AAE2DCB4C1B2}"/>
              </a:ext>
            </a:extLst>
          </p:cNvPr>
          <p:cNvSpPr>
            <a:spLocks noGrp="1"/>
          </p:cNvSpPr>
          <p:nvPr>
            <p:ph type="body" sz="half" idx="19"/>
          </p:nvPr>
        </p:nvSpPr>
        <p:spPr>
          <a:xfrm>
            <a:off x="4471211" y="4861703"/>
            <a:ext cx="3218671" cy="1165354"/>
          </a:xfrm>
        </p:spPr>
        <p:txBody>
          <a:bodyPr/>
          <a:lstStyle/>
          <a:p>
            <a:r>
              <a:rPr lang="en-US" sz="1200" dirty="0">
                <a:solidFill>
                  <a:schemeClr val="accent1">
                    <a:lumMod val="60000"/>
                    <a:lumOff val="40000"/>
                  </a:schemeClr>
                </a:solidFill>
                <a:latin typeface="Open Sans"/>
                <a:ea typeface="Open Sans"/>
                <a:cs typeface="Open Sans"/>
              </a:rPr>
              <a:t>You learn by reading or seeing pictures. You understand and remember things by sight. You can picture what you are learning in your head, and you learn best by primarily visual methods. You like to see what you are learning.</a:t>
            </a:r>
            <a:endParaRPr lang="en-US">
              <a:solidFill>
                <a:schemeClr val="accent1">
                  <a:lumMod val="60000"/>
                  <a:lumOff val="40000"/>
                </a:schemeClr>
              </a:solidFill>
              <a:ea typeface="Calibri"/>
              <a:cs typeface="Calibri"/>
            </a:endParaRPr>
          </a:p>
        </p:txBody>
      </p:sp>
      <p:sp>
        <p:nvSpPr>
          <p:cNvPr id="8" name="Text Placeholder 7">
            <a:extLst>
              <a:ext uri="{FF2B5EF4-FFF2-40B4-BE49-F238E27FC236}">
                <a16:creationId xmlns:a16="http://schemas.microsoft.com/office/drawing/2014/main" id="{6EF29868-3333-8E73-F528-9ADDE9E7630B}"/>
              </a:ext>
            </a:extLst>
          </p:cNvPr>
          <p:cNvSpPr>
            <a:spLocks noGrp="1"/>
          </p:cNvSpPr>
          <p:nvPr>
            <p:ph type="body" sz="quarter" idx="13"/>
          </p:nvPr>
        </p:nvSpPr>
        <p:spPr>
          <a:xfrm>
            <a:off x="7982775" y="4532845"/>
            <a:ext cx="3051095" cy="160626"/>
          </a:xfrm>
        </p:spPr>
        <p:txBody>
          <a:bodyPr/>
          <a:lstStyle/>
          <a:p>
            <a:r>
              <a:rPr lang="en-US" dirty="0">
                <a:ea typeface="Calibri"/>
                <a:cs typeface="Calibri"/>
              </a:rPr>
              <a:t>TACTILE</a:t>
            </a:r>
            <a:endParaRPr lang="en-US">
              <a:ea typeface="Calibri"/>
              <a:cs typeface="Calibri"/>
            </a:endParaRPr>
          </a:p>
        </p:txBody>
      </p:sp>
      <p:pic>
        <p:nvPicPr>
          <p:cNvPr id="14" name="Picture Placeholder 13" descr="Mechanics working on car in service shop">
            <a:extLst>
              <a:ext uri="{FF2B5EF4-FFF2-40B4-BE49-F238E27FC236}">
                <a16:creationId xmlns:a16="http://schemas.microsoft.com/office/drawing/2014/main" id="{774B0289-D1E6-80BC-F34B-49D3C0371CD3}"/>
              </a:ext>
            </a:extLst>
          </p:cNvPr>
          <p:cNvPicPr>
            <a:picLocks noGrp="1" noChangeAspect="1"/>
          </p:cNvPicPr>
          <p:nvPr>
            <p:ph type="pic" idx="22"/>
          </p:nvPr>
        </p:nvPicPr>
        <p:blipFill>
          <a:blip r:embed="rId4"/>
          <a:srcRect l="11783" r="11783"/>
          <a:stretch/>
        </p:blipFill>
        <p:spPr>
          <a:xfrm>
            <a:off x="8163031" y="2603500"/>
            <a:ext cx="2691242" cy="1591510"/>
          </a:xfrm>
        </p:spPr>
      </p:pic>
      <p:sp>
        <p:nvSpPr>
          <p:cNvPr id="11" name="Text Placeholder 10">
            <a:extLst>
              <a:ext uri="{FF2B5EF4-FFF2-40B4-BE49-F238E27FC236}">
                <a16:creationId xmlns:a16="http://schemas.microsoft.com/office/drawing/2014/main" id="{FF64A876-E526-64E6-568B-FD274F31D014}"/>
              </a:ext>
            </a:extLst>
          </p:cNvPr>
          <p:cNvSpPr>
            <a:spLocks noGrp="1"/>
          </p:cNvSpPr>
          <p:nvPr>
            <p:ph type="body" sz="half" idx="20"/>
          </p:nvPr>
        </p:nvSpPr>
        <p:spPr>
          <a:xfrm>
            <a:off x="7982775" y="4861702"/>
            <a:ext cx="3051096" cy="1165354"/>
          </a:xfrm>
        </p:spPr>
        <p:txBody>
          <a:bodyPr>
            <a:normAutofit/>
          </a:bodyPr>
          <a:lstStyle/>
          <a:p>
            <a:r>
              <a:rPr lang="en-US" sz="1200" dirty="0">
                <a:solidFill>
                  <a:schemeClr val="accent1">
                    <a:lumMod val="60000"/>
                    <a:lumOff val="40000"/>
                  </a:schemeClr>
                </a:solidFill>
                <a:latin typeface="Open Sans"/>
                <a:ea typeface="Open Sans"/>
                <a:cs typeface="Open Sans"/>
              </a:rPr>
              <a:t>You are a "hands-on" learner who prefers to touch, move, build, or draw what you learn, and you tend to learn better when some type of physical activity is involved. </a:t>
            </a:r>
            <a:endParaRPr lang="en-US">
              <a:solidFill>
                <a:schemeClr val="accent1">
                  <a:lumMod val="60000"/>
                  <a:lumOff val="40000"/>
                </a:schemeClr>
              </a:solidFill>
              <a:ea typeface="Calibri"/>
              <a:cs typeface="Calibri"/>
            </a:endParaRPr>
          </a:p>
          <a:p>
            <a:endParaRPr lang="en-US" dirty="0">
              <a:solidFill>
                <a:srgbClr val="FFFFFF">
                  <a:alpha val="70000"/>
                </a:srgbClr>
              </a:solidFill>
            </a:endParaRPr>
          </a:p>
        </p:txBody>
      </p:sp>
    </p:spTree>
    <p:extLst>
      <p:ext uri="{BB962C8B-B14F-4D97-AF65-F5344CB8AC3E}">
        <p14:creationId xmlns:p14="http://schemas.microsoft.com/office/powerpoint/2010/main" val="2668302860"/>
      </p:ext>
    </p:extLst>
  </p:cSld>
  <p:clrMapOvr>
    <a:masterClrMapping/>
  </p:clrMapOvr>
</p:sld>
</file>

<file path=ppt/theme/theme1.xml><?xml version="1.0" encoding="utf-8"?>
<a:theme xmlns:a="http://schemas.openxmlformats.org/drawingml/2006/main" name="CelebrationVTI">
  <a:themeElements>
    <a:clrScheme name="AnalogousFromRegularSeedLeftStep">
      <a:dk1>
        <a:srgbClr val="000000"/>
      </a:dk1>
      <a:lt1>
        <a:srgbClr val="FFFFFF"/>
      </a:lt1>
      <a:dk2>
        <a:srgbClr val="351E1E"/>
      </a:dk2>
      <a:lt2>
        <a:srgbClr val="E8E2E3"/>
      </a:lt2>
      <a:accent1>
        <a:srgbClr val="46B198"/>
      </a:accent1>
      <a:accent2>
        <a:srgbClr val="3BB164"/>
      </a:accent2>
      <a:accent3>
        <a:srgbClr val="4FB648"/>
      </a:accent3>
      <a:accent4>
        <a:srgbClr val="74B13B"/>
      </a:accent4>
      <a:accent5>
        <a:srgbClr val="9DA742"/>
      </a:accent5>
      <a:accent6>
        <a:srgbClr val="B18C3B"/>
      </a:accent6>
      <a:hlink>
        <a:srgbClr val="BF3F5D"/>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brationVTI" id="{BAD6E4D6-FB5F-472A-BAD2-154760D77BE0}" vid="{59D360FE-6438-46F1-A5A6-11415132A23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967F86186408429625277D532B7C34" ma:contentTypeVersion="6" ma:contentTypeDescription="Create a new document." ma:contentTypeScope="" ma:versionID="e7205c829f2191573557a165a0ed9e42">
  <xsd:schema xmlns:xsd="http://www.w3.org/2001/XMLSchema" xmlns:xs="http://www.w3.org/2001/XMLSchema" xmlns:p="http://schemas.microsoft.com/office/2006/metadata/properties" xmlns:ns2="800f4e97-27d7-49c5-986e-78f5ba9e1007" xmlns:ns3="172cce8e-2869-4b61-a602-b51a9b743316" targetNamespace="http://schemas.microsoft.com/office/2006/metadata/properties" ma:root="true" ma:fieldsID="75fe43302556b74d594274b6feae0578" ns2:_="" ns3:_="">
    <xsd:import namespace="800f4e97-27d7-49c5-986e-78f5ba9e1007"/>
    <xsd:import namespace="172cce8e-2869-4b61-a602-b51a9b7433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f4e97-27d7-49c5-986e-78f5ba9e10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2cce8e-2869-4b61-a602-b51a9b7433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CCEF04-D12E-442F-8190-FE6DEADE7A5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C754026-EC02-4D0C-8341-31B5A1A4A4CE}">
  <ds:schemaRefs>
    <ds:schemaRef ds:uri="172cce8e-2869-4b61-a602-b51a9b743316"/>
    <ds:schemaRef ds:uri="800f4e97-27d7-49c5-986e-78f5ba9e10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23DB18-FF27-4FDA-8AC8-5ED5CBA2F8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0</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CelebrationVTI</vt:lpstr>
      <vt:lpstr>COUNSELING LESSON</vt:lpstr>
      <vt:lpstr>Pre-Quiz</vt:lpstr>
      <vt:lpstr>COUNSELING TEAM</vt:lpstr>
      <vt:lpstr>GRADING PERIODS</vt:lpstr>
      <vt:lpstr>GRADUATION CREDITS (23)</vt:lpstr>
      <vt:lpstr>CREDIT RECOVERY</vt:lpstr>
      <vt:lpstr>ACADEMIC SUPPORT</vt:lpstr>
      <vt:lpstr>What's your style?</vt:lpstr>
      <vt:lpstr>3 LEARNING STYLES</vt:lpstr>
      <vt:lpstr>AUDITORY</vt:lpstr>
      <vt:lpstr>VISUAL</vt:lpstr>
      <vt:lpstr>TACTILE</vt:lpstr>
      <vt:lpstr>STUDY HABITS</vt:lpstr>
      <vt:lpstr>PowerPoint Presentation</vt:lpstr>
      <vt:lpstr>WINTER FINAL EXAMS</vt:lpstr>
      <vt:lpstr>Radical Acceptance</vt:lpstr>
      <vt:lpstr>MINDSET REVIEW</vt:lpstr>
      <vt:lpstr>PowerPoint Presentation</vt:lpstr>
      <vt:lpstr>Distress = Yucky feelings that we can carry around ("emotional baggage"). </vt:lpstr>
      <vt:lpstr>Managing distress using radical acceptance.</vt:lpstr>
      <vt:lpstr>Choices to Accept Reality</vt:lpstr>
      <vt:lpstr>STEPS TO RADICAL ACCEPTANCE</vt:lpstr>
      <vt:lpstr>Things that harm radical acceptance and maintain distressful feelings.</vt:lpstr>
      <vt:lpstr>CONTROL &amp; RADICAL ACCEPTANCE</vt:lpstr>
      <vt:lpstr>THINGS TO REMEMBER...</vt:lpstr>
      <vt:lpstr>Student Example: Difficulty in school.</vt:lpstr>
      <vt:lpstr>MINDSET &amp; RADICAL ACCEPTANCE</vt:lpstr>
      <vt:lpstr>RADICAL ACCEPTANCE AS EMPOWERMENT:</vt:lpstr>
      <vt:lpstr>7 Secrets To Becoming Mentally Tougher</vt:lpstr>
      <vt:lpstr>NOW... GO BE POWERFUL!</vt:lpstr>
      <vt:lpstr>QUESTIONS?</vt:lpstr>
      <vt:lpstr>Exit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199</cp:revision>
  <dcterms:created xsi:type="dcterms:W3CDTF">2024-06-10T14:55:57Z</dcterms:created>
  <dcterms:modified xsi:type="dcterms:W3CDTF">2024-10-28T20:56:23Z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0x010100F5967F86186408429625277D532B7C34</vt:lpwstr>
  </property>
</Properties>
</file>