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1"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Rasputin" panose="020B0604020202020204" charset="0"/>
      <p:regular r:id="rId27"/>
    </p:embeddedFont>
    <p:embeddedFont>
      <p:font typeface="Rasputin Bold" panose="020B0604020202020204" charset="0"/>
      <p:regular r:id="rId28"/>
    </p:embeddedFont>
    <p:embeddedFont>
      <p:font typeface="Rasputin Light" panose="020B0604020202020204" charset="0"/>
      <p:regular r:id="rId29"/>
    </p:embeddedFont>
    <p:embeddedFont>
      <p:font typeface="TT Commons Pro" panose="020B0604020202020204" charset="0"/>
      <p:regular r:id="rId30"/>
    </p:embeddedFont>
    <p:embeddedFont>
      <p:font typeface="TT Commons Pro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68EE0-D016-40D7-8E36-E64EFAEC57D3}" v="3" dt="2023-12-18T21:35:55.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3420" autoAdjust="0"/>
  </p:normalViewPr>
  <p:slideViewPr>
    <p:cSldViewPr>
      <p:cViewPr varScale="1">
        <p:scale>
          <a:sx n="68" d="100"/>
          <a:sy n="68" d="100"/>
        </p:scale>
        <p:origin x="2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DCC1E-4C55-402E-A2C4-70ED096E861F}"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3D7F6-8ECE-43A6-A703-050F9D8D445D}" type="slidenum">
              <a:rPr lang="en-US" smtClean="0"/>
              <a:t>‹#›</a:t>
            </a:fld>
            <a:endParaRPr lang="en-US"/>
          </a:p>
        </p:txBody>
      </p:sp>
    </p:spTree>
    <p:extLst>
      <p:ext uri="{BB962C8B-B14F-4D97-AF65-F5344CB8AC3E}">
        <p14:creationId xmlns:p14="http://schemas.microsoft.com/office/powerpoint/2010/main" val="400037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Alyssa+hayleigh</a:t>
            </a:r>
            <a:endParaRPr lang="en-US" dirty="0"/>
          </a:p>
        </p:txBody>
      </p:sp>
      <p:sp>
        <p:nvSpPr>
          <p:cNvPr id="4" name="Slide Number Placeholder 3"/>
          <p:cNvSpPr>
            <a:spLocks noGrp="1"/>
          </p:cNvSpPr>
          <p:nvPr>
            <p:ph type="sldNum" sz="quarter" idx="5"/>
          </p:nvPr>
        </p:nvSpPr>
        <p:spPr/>
        <p:txBody>
          <a:bodyPr/>
          <a:lstStyle/>
          <a:p>
            <a:fld id="{5BA3D7F6-8ECE-43A6-A703-050F9D8D445D}" type="slidenum">
              <a:rPr lang="en-US" smtClean="0"/>
              <a:t>1</a:t>
            </a:fld>
            <a:endParaRPr lang="en-US"/>
          </a:p>
        </p:txBody>
      </p:sp>
    </p:spTree>
    <p:extLst>
      <p:ext uri="{BB962C8B-B14F-4D97-AF65-F5344CB8AC3E}">
        <p14:creationId xmlns:p14="http://schemas.microsoft.com/office/powerpoint/2010/main" val="138978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This next page is asking for your account information.  First thing you will need to do, is create a username, make sure you don’t forget this!! Write down your username or keep it somewhere safe where it is easy for you to access.  Make sure that your username is appropriate and professional. Next thing you will need is your email address.  Remember which email address you enter because this will be the email linked to your account and be used for any username or password resets.  And the last thing you will need to do on this page is create a password, again don’t forget this either, keep it someplace safe.  Once you have finished entering in all of your account information, go ahead and press continue to get started on the next page.</a:t>
            </a:r>
          </a:p>
        </p:txBody>
      </p:sp>
      <p:sp>
        <p:nvSpPr>
          <p:cNvPr id="4" name="Slide Number Placeholder 3"/>
          <p:cNvSpPr>
            <a:spLocks noGrp="1"/>
          </p:cNvSpPr>
          <p:nvPr>
            <p:ph type="sldNum" sz="quarter" idx="5"/>
          </p:nvPr>
        </p:nvSpPr>
        <p:spPr/>
        <p:txBody>
          <a:bodyPr/>
          <a:lstStyle/>
          <a:p>
            <a:fld id="{5BA3D7F6-8ECE-43A6-A703-050F9D8D445D}" type="slidenum">
              <a:rPr lang="en-US" smtClean="0"/>
              <a:t>10</a:t>
            </a:fld>
            <a:endParaRPr lang="en-US"/>
          </a:p>
        </p:txBody>
      </p:sp>
    </p:spTree>
    <p:extLst>
      <p:ext uri="{BB962C8B-B14F-4D97-AF65-F5344CB8AC3E}">
        <p14:creationId xmlns:p14="http://schemas.microsoft.com/office/powerpoint/2010/main" val="423466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a:t>
            </a:r>
          </a:p>
        </p:txBody>
      </p:sp>
      <p:sp>
        <p:nvSpPr>
          <p:cNvPr id="4" name="Slide Number Placeholder 3"/>
          <p:cNvSpPr>
            <a:spLocks noGrp="1"/>
          </p:cNvSpPr>
          <p:nvPr>
            <p:ph type="sldNum" sz="quarter" idx="5"/>
          </p:nvPr>
        </p:nvSpPr>
        <p:spPr/>
        <p:txBody>
          <a:bodyPr/>
          <a:lstStyle/>
          <a:p>
            <a:fld id="{5BA3D7F6-8ECE-43A6-A703-050F9D8D445D}" type="slidenum">
              <a:rPr lang="en-US" smtClean="0"/>
              <a:t>11</a:t>
            </a:fld>
            <a:endParaRPr lang="en-US"/>
          </a:p>
        </p:txBody>
      </p:sp>
    </p:spTree>
    <p:extLst>
      <p:ext uri="{BB962C8B-B14F-4D97-AF65-F5344CB8AC3E}">
        <p14:creationId xmlns:p14="http://schemas.microsoft.com/office/powerpoint/2010/main" val="2661677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Now let’s get started on step 4, this page will be asking you for your communication preferences.  Pick your preferred mode of communication either through email or postal mail.  This will be how they will communicate to you regarding your application and financial aid.  You also have the option to opt in for text messages as well.  Last thing on this page will be asking you for language preference, go ahead and select which language you prefer.  Once you are don’t click continue.</a:t>
            </a:r>
          </a:p>
        </p:txBody>
      </p:sp>
      <p:sp>
        <p:nvSpPr>
          <p:cNvPr id="4" name="Slide Number Placeholder 3"/>
          <p:cNvSpPr>
            <a:spLocks noGrp="1"/>
          </p:cNvSpPr>
          <p:nvPr>
            <p:ph type="sldNum" sz="quarter" idx="5"/>
          </p:nvPr>
        </p:nvSpPr>
        <p:spPr/>
        <p:txBody>
          <a:bodyPr/>
          <a:lstStyle/>
          <a:p>
            <a:fld id="{5BA3D7F6-8ECE-43A6-A703-050F9D8D445D}" type="slidenum">
              <a:rPr lang="en-US" smtClean="0"/>
              <a:t>12</a:t>
            </a:fld>
            <a:endParaRPr lang="en-US"/>
          </a:p>
        </p:txBody>
      </p:sp>
    </p:spTree>
    <p:extLst>
      <p:ext uri="{BB962C8B-B14F-4D97-AF65-F5344CB8AC3E}">
        <p14:creationId xmlns:p14="http://schemas.microsoft.com/office/powerpoint/2010/main" val="55551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a:t>
            </a:r>
          </a:p>
        </p:txBody>
      </p:sp>
      <p:sp>
        <p:nvSpPr>
          <p:cNvPr id="4" name="Slide Number Placeholder 3"/>
          <p:cNvSpPr>
            <a:spLocks noGrp="1"/>
          </p:cNvSpPr>
          <p:nvPr>
            <p:ph type="sldNum" sz="quarter" idx="5"/>
          </p:nvPr>
        </p:nvSpPr>
        <p:spPr/>
        <p:txBody>
          <a:bodyPr/>
          <a:lstStyle/>
          <a:p>
            <a:fld id="{5BA3D7F6-8ECE-43A6-A703-050F9D8D445D}" type="slidenum">
              <a:rPr lang="en-US" smtClean="0"/>
              <a:t>13</a:t>
            </a:fld>
            <a:endParaRPr lang="en-US"/>
          </a:p>
        </p:txBody>
      </p:sp>
    </p:spTree>
    <p:extLst>
      <p:ext uri="{BB962C8B-B14F-4D97-AF65-F5344CB8AC3E}">
        <p14:creationId xmlns:p14="http://schemas.microsoft.com/office/powerpoint/2010/main" val="220054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Step 6 will be asking you to confirm and verify your information.  Scroll down and take a look at everything that you entered, make sure everything is correct.  If you find any typos, click on the edit button to go in and fix it.  When all your information is correct, go ahead a click verify and continue to the final step of creating your </a:t>
            </a:r>
            <a:r>
              <a:rPr lang="en-US" dirty="0" err="1"/>
              <a:t>fsa</a:t>
            </a:r>
            <a:r>
              <a:rPr lang="en-US" dirty="0"/>
              <a:t> id.</a:t>
            </a:r>
          </a:p>
        </p:txBody>
      </p:sp>
      <p:sp>
        <p:nvSpPr>
          <p:cNvPr id="4" name="Slide Number Placeholder 3"/>
          <p:cNvSpPr>
            <a:spLocks noGrp="1"/>
          </p:cNvSpPr>
          <p:nvPr>
            <p:ph type="sldNum" sz="quarter" idx="5"/>
          </p:nvPr>
        </p:nvSpPr>
        <p:spPr/>
        <p:txBody>
          <a:bodyPr/>
          <a:lstStyle/>
          <a:p>
            <a:fld id="{5BA3D7F6-8ECE-43A6-A703-050F9D8D445D}" type="slidenum">
              <a:rPr lang="en-US" smtClean="0"/>
              <a:t>14</a:t>
            </a:fld>
            <a:endParaRPr lang="en-US"/>
          </a:p>
        </p:txBody>
      </p:sp>
    </p:spTree>
    <p:extLst>
      <p:ext uri="{BB962C8B-B14F-4D97-AF65-F5344CB8AC3E}">
        <p14:creationId xmlns:p14="http://schemas.microsoft.com/office/powerpoint/2010/main" val="3474744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a:t>
            </a:r>
          </a:p>
        </p:txBody>
      </p:sp>
      <p:sp>
        <p:nvSpPr>
          <p:cNvPr id="4" name="Slide Number Placeholder 3"/>
          <p:cNvSpPr>
            <a:spLocks noGrp="1"/>
          </p:cNvSpPr>
          <p:nvPr>
            <p:ph type="sldNum" sz="quarter" idx="5"/>
          </p:nvPr>
        </p:nvSpPr>
        <p:spPr/>
        <p:txBody>
          <a:bodyPr/>
          <a:lstStyle/>
          <a:p>
            <a:fld id="{5BA3D7F6-8ECE-43A6-A703-050F9D8D445D}" type="slidenum">
              <a:rPr lang="en-US" smtClean="0"/>
              <a:t>15</a:t>
            </a:fld>
            <a:endParaRPr lang="en-US"/>
          </a:p>
        </p:txBody>
      </p:sp>
    </p:spTree>
    <p:extLst>
      <p:ext uri="{BB962C8B-B14F-4D97-AF65-F5344CB8AC3E}">
        <p14:creationId xmlns:p14="http://schemas.microsoft.com/office/powerpoint/2010/main" val="99268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a:t>
            </a:r>
          </a:p>
        </p:txBody>
      </p:sp>
      <p:sp>
        <p:nvSpPr>
          <p:cNvPr id="4" name="Slide Number Placeholder 3"/>
          <p:cNvSpPr>
            <a:spLocks noGrp="1"/>
          </p:cNvSpPr>
          <p:nvPr>
            <p:ph type="sldNum" sz="quarter" idx="5"/>
          </p:nvPr>
        </p:nvSpPr>
        <p:spPr/>
        <p:txBody>
          <a:bodyPr/>
          <a:lstStyle/>
          <a:p>
            <a:fld id="{5BA3D7F6-8ECE-43A6-A703-050F9D8D445D}" type="slidenum">
              <a:rPr lang="en-US" smtClean="0"/>
              <a:t>16</a:t>
            </a:fld>
            <a:endParaRPr lang="en-US"/>
          </a:p>
        </p:txBody>
      </p:sp>
    </p:spTree>
    <p:extLst>
      <p:ext uri="{BB962C8B-B14F-4D97-AF65-F5344CB8AC3E}">
        <p14:creationId xmlns:p14="http://schemas.microsoft.com/office/powerpoint/2010/main" val="358862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So what is the FAFSA, </a:t>
            </a:r>
            <a:r>
              <a:rPr lang="en-US" dirty="0" err="1"/>
              <a:t>fafsa</a:t>
            </a:r>
            <a:r>
              <a:rPr lang="en-US" dirty="0"/>
              <a:t> stands for free application for federal student aid.  You will fill out this form each year you attend college to apply for financial aid that will go towards funding your education.  There are two types of financial aid </a:t>
            </a:r>
            <a:r>
              <a:rPr lang="en-US" dirty="0" err="1"/>
              <a:t>fafsa</a:t>
            </a:r>
            <a:r>
              <a:rPr lang="en-US" dirty="0"/>
              <a:t> offers: the </a:t>
            </a:r>
            <a:r>
              <a:rPr lang="en-US" dirty="0" err="1"/>
              <a:t>pell</a:t>
            </a:r>
            <a:r>
              <a:rPr lang="en-US" dirty="0"/>
              <a:t> grant and unsubsidized/subsidized loans.  The </a:t>
            </a:r>
            <a:r>
              <a:rPr lang="en-US" dirty="0" err="1"/>
              <a:t>pell</a:t>
            </a:r>
            <a:r>
              <a:rPr lang="en-US" dirty="0"/>
              <a:t> grant does not have to be paid back, while the loans do.  Depending on your income eligibility, you may be able to receive up to about $7,000 a year in the </a:t>
            </a:r>
            <a:r>
              <a:rPr lang="en-US" dirty="0" err="1"/>
              <a:t>pell</a:t>
            </a:r>
            <a:r>
              <a:rPr lang="en-US" dirty="0"/>
              <a:t> grant.  If you don’t qualify for any money from the </a:t>
            </a:r>
            <a:r>
              <a:rPr lang="en-US" dirty="0" err="1"/>
              <a:t>pell</a:t>
            </a:r>
            <a:r>
              <a:rPr lang="en-US" dirty="0"/>
              <a:t> grant, you still have the option to take out their loans, which will have to be paid back.  The application will be open on December 31</a:t>
            </a:r>
            <a:r>
              <a:rPr lang="en-US" baseline="30000" dirty="0"/>
              <a:t>st</a:t>
            </a:r>
            <a:r>
              <a:rPr lang="en-US" dirty="0"/>
              <a:t>.</a:t>
            </a:r>
          </a:p>
        </p:txBody>
      </p:sp>
      <p:sp>
        <p:nvSpPr>
          <p:cNvPr id="4" name="Slide Number Placeholder 3"/>
          <p:cNvSpPr>
            <a:spLocks noGrp="1"/>
          </p:cNvSpPr>
          <p:nvPr>
            <p:ph type="sldNum" sz="quarter" idx="5"/>
          </p:nvPr>
        </p:nvSpPr>
        <p:spPr/>
        <p:txBody>
          <a:bodyPr/>
          <a:lstStyle/>
          <a:p>
            <a:fld id="{5BA3D7F6-8ECE-43A6-A703-050F9D8D445D}" type="slidenum">
              <a:rPr lang="en-US" smtClean="0"/>
              <a:t>2</a:t>
            </a:fld>
            <a:endParaRPr lang="en-US"/>
          </a:p>
        </p:txBody>
      </p:sp>
    </p:spTree>
    <p:extLst>
      <p:ext uri="{BB962C8B-B14F-4D97-AF65-F5344CB8AC3E}">
        <p14:creationId xmlns:p14="http://schemas.microsoft.com/office/powerpoint/2010/main" val="5608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 What do you need to complete the </a:t>
            </a:r>
            <a:r>
              <a:rPr lang="en-US" dirty="0" err="1"/>
              <a:t>fafsa</a:t>
            </a:r>
            <a:r>
              <a:rPr lang="en-US" dirty="0"/>
              <a:t>?  First things first you will need an </a:t>
            </a:r>
            <a:r>
              <a:rPr lang="en-US" dirty="0" err="1"/>
              <a:t>fsa</a:t>
            </a:r>
            <a:r>
              <a:rPr lang="en-US" dirty="0"/>
              <a:t> id, the </a:t>
            </a:r>
            <a:r>
              <a:rPr lang="en-US" dirty="0" err="1"/>
              <a:t>fsa</a:t>
            </a:r>
            <a:r>
              <a:rPr lang="en-US" dirty="0"/>
              <a:t> id will be what you use to access your application at any point in time.  To create your </a:t>
            </a:r>
            <a:r>
              <a:rPr lang="en-US" dirty="0" err="1"/>
              <a:t>fsa</a:t>
            </a:r>
            <a:r>
              <a:rPr lang="en-US" dirty="0"/>
              <a:t> id, you will need your social security number, email address, phone number, and basic personal information such as your name, date of birth, address, etc.  </a:t>
            </a:r>
          </a:p>
        </p:txBody>
      </p:sp>
      <p:sp>
        <p:nvSpPr>
          <p:cNvPr id="4" name="Slide Number Placeholder 3"/>
          <p:cNvSpPr>
            <a:spLocks noGrp="1"/>
          </p:cNvSpPr>
          <p:nvPr>
            <p:ph type="sldNum" sz="quarter" idx="5"/>
          </p:nvPr>
        </p:nvSpPr>
        <p:spPr/>
        <p:txBody>
          <a:bodyPr/>
          <a:lstStyle/>
          <a:p>
            <a:fld id="{5BA3D7F6-8ECE-43A6-A703-050F9D8D445D}" type="slidenum">
              <a:rPr lang="en-US" smtClean="0"/>
              <a:t>3</a:t>
            </a:fld>
            <a:endParaRPr lang="en-US"/>
          </a:p>
        </p:txBody>
      </p:sp>
    </p:spTree>
    <p:extLst>
      <p:ext uri="{BB962C8B-B14F-4D97-AF65-F5344CB8AC3E}">
        <p14:creationId xmlns:p14="http://schemas.microsoft.com/office/powerpoint/2010/main" val="87953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a:t>
            </a:r>
          </a:p>
        </p:txBody>
      </p:sp>
      <p:sp>
        <p:nvSpPr>
          <p:cNvPr id="4" name="Slide Number Placeholder 3"/>
          <p:cNvSpPr>
            <a:spLocks noGrp="1"/>
          </p:cNvSpPr>
          <p:nvPr>
            <p:ph type="sldNum" sz="quarter" idx="5"/>
          </p:nvPr>
        </p:nvSpPr>
        <p:spPr/>
        <p:txBody>
          <a:bodyPr/>
          <a:lstStyle/>
          <a:p>
            <a:fld id="{5BA3D7F6-8ECE-43A6-A703-050F9D8D445D}" type="slidenum">
              <a:rPr lang="en-US" smtClean="0"/>
              <a:t>4</a:t>
            </a:fld>
            <a:endParaRPr lang="en-US"/>
          </a:p>
        </p:txBody>
      </p:sp>
    </p:spTree>
    <p:extLst>
      <p:ext uri="{BB962C8B-B14F-4D97-AF65-F5344CB8AC3E}">
        <p14:creationId xmlns:p14="http://schemas.microsoft.com/office/powerpoint/2010/main" val="4055989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So let’s get started, go ahead and type fafsa.gov into your search bar to take you where you need to be.  Once you are there it should take you to the </a:t>
            </a:r>
            <a:r>
              <a:rPr lang="en-US" dirty="0" err="1"/>
              <a:t>homescreen</a:t>
            </a:r>
            <a:r>
              <a:rPr lang="en-US" dirty="0"/>
              <a:t> that looks just like this, go ahead and click on learn about 2024-25</a:t>
            </a:r>
          </a:p>
        </p:txBody>
      </p:sp>
      <p:sp>
        <p:nvSpPr>
          <p:cNvPr id="4" name="Slide Number Placeholder 3"/>
          <p:cNvSpPr>
            <a:spLocks noGrp="1"/>
          </p:cNvSpPr>
          <p:nvPr>
            <p:ph type="sldNum" sz="quarter" idx="5"/>
          </p:nvPr>
        </p:nvSpPr>
        <p:spPr/>
        <p:txBody>
          <a:bodyPr/>
          <a:lstStyle/>
          <a:p>
            <a:fld id="{5BA3D7F6-8ECE-43A6-A703-050F9D8D445D}" type="slidenum">
              <a:rPr lang="en-US" smtClean="0"/>
              <a:t>5</a:t>
            </a:fld>
            <a:endParaRPr lang="en-US"/>
          </a:p>
        </p:txBody>
      </p:sp>
    </p:spTree>
    <p:extLst>
      <p:ext uri="{BB962C8B-B14F-4D97-AF65-F5344CB8AC3E}">
        <p14:creationId xmlns:p14="http://schemas.microsoft.com/office/powerpoint/2010/main" val="386090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 Once you are on the page, scroll down till you see the “what you can do now” header.  Underneath that section, click on create your studentaid.gov account.  </a:t>
            </a:r>
          </a:p>
        </p:txBody>
      </p:sp>
      <p:sp>
        <p:nvSpPr>
          <p:cNvPr id="4" name="Slide Number Placeholder 3"/>
          <p:cNvSpPr>
            <a:spLocks noGrp="1"/>
          </p:cNvSpPr>
          <p:nvPr>
            <p:ph type="sldNum" sz="quarter" idx="5"/>
          </p:nvPr>
        </p:nvSpPr>
        <p:spPr/>
        <p:txBody>
          <a:bodyPr/>
          <a:lstStyle/>
          <a:p>
            <a:fld id="{5BA3D7F6-8ECE-43A6-A703-050F9D8D445D}" type="slidenum">
              <a:rPr lang="en-US" smtClean="0"/>
              <a:t>6</a:t>
            </a:fld>
            <a:endParaRPr lang="en-US"/>
          </a:p>
        </p:txBody>
      </p:sp>
    </p:spTree>
    <p:extLst>
      <p:ext uri="{BB962C8B-B14F-4D97-AF65-F5344CB8AC3E}">
        <p14:creationId xmlns:p14="http://schemas.microsoft.com/office/powerpoint/2010/main" val="279689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Now you’re ready to get started on your </a:t>
            </a:r>
            <a:r>
              <a:rPr lang="en-US" dirty="0" err="1"/>
              <a:t>fsa</a:t>
            </a:r>
            <a:r>
              <a:rPr lang="en-US" dirty="0"/>
              <a:t> id.  The page you are on should have a header that states “create account”, click on the get started button.  Be sure to have your social security number, phone number, and email address handy as you get started on creating your account.</a:t>
            </a:r>
          </a:p>
        </p:txBody>
      </p:sp>
      <p:sp>
        <p:nvSpPr>
          <p:cNvPr id="4" name="Slide Number Placeholder 3"/>
          <p:cNvSpPr>
            <a:spLocks noGrp="1"/>
          </p:cNvSpPr>
          <p:nvPr>
            <p:ph type="sldNum" sz="quarter" idx="5"/>
          </p:nvPr>
        </p:nvSpPr>
        <p:spPr/>
        <p:txBody>
          <a:bodyPr/>
          <a:lstStyle/>
          <a:p>
            <a:fld id="{5BA3D7F6-8ECE-43A6-A703-050F9D8D445D}" type="slidenum">
              <a:rPr lang="en-US" smtClean="0"/>
              <a:t>7</a:t>
            </a:fld>
            <a:endParaRPr lang="en-US"/>
          </a:p>
        </p:txBody>
      </p:sp>
    </p:spTree>
    <p:extLst>
      <p:ext uri="{BB962C8B-B14F-4D97-AF65-F5344CB8AC3E}">
        <p14:creationId xmlns:p14="http://schemas.microsoft.com/office/powerpoint/2010/main" val="254967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a:t>
            </a:r>
          </a:p>
        </p:txBody>
      </p:sp>
      <p:sp>
        <p:nvSpPr>
          <p:cNvPr id="4" name="Slide Number Placeholder 3"/>
          <p:cNvSpPr>
            <a:spLocks noGrp="1"/>
          </p:cNvSpPr>
          <p:nvPr>
            <p:ph type="sldNum" sz="quarter" idx="5"/>
          </p:nvPr>
        </p:nvSpPr>
        <p:spPr/>
        <p:txBody>
          <a:bodyPr/>
          <a:lstStyle/>
          <a:p>
            <a:fld id="{5BA3D7F6-8ECE-43A6-A703-050F9D8D445D}" type="slidenum">
              <a:rPr lang="en-US" smtClean="0"/>
              <a:t>8</a:t>
            </a:fld>
            <a:endParaRPr lang="en-US"/>
          </a:p>
        </p:txBody>
      </p:sp>
    </p:spTree>
    <p:extLst>
      <p:ext uri="{BB962C8B-B14F-4D97-AF65-F5344CB8AC3E}">
        <p14:creationId xmlns:p14="http://schemas.microsoft.com/office/powerpoint/2010/main" val="415377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Hayleigh</a:t>
            </a:r>
          </a:p>
        </p:txBody>
      </p:sp>
      <p:sp>
        <p:nvSpPr>
          <p:cNvPr id="4" name="Slide Number Placeholder 3"/>
          <p:cNvSpPr>
            <a:spLocks noGrp="1"/>
          </p:cNvSpPr>
          <p:nvPr>
            <p:ph type="sldNum" sz="quarter" idx="5"/>
          </p:nvPr>
        </p:nvSpPr>
        <p:spPr/>
        <p:txBody>
          <a:bodyPr/>
          <a:lstStyle/>
          <a:p>
            <a:fld id="{5BA3D7F6-8ECE-43A6-A703-050F9D8D445D}" type="slidenum">
              <a:rPr lang="en-US" smtClean="0"/>
              <a:t>9</a:t>
            </a:fld>
            <a:endParaRPr lang="en-US"/>
          </a:p>
        </p:txBody>
      </p:sp>
    </p:spTree>
    <p:extLst>
      <p:ext uri="{BB962C8B-B14F-4D97-AF65-F5344CB8AC3E}">
        <p14:creationId xmlns:p14="http://schemas.microsoft.com/office/powerpoint/2010/main" val="1505431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4.xml"/><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5.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6.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svg"/><Relationship Id="rId11"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17.gif"/><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svg"/><Relationship Id="rId11" Type="http://schemas.openxmlformats.org/officeDocument/2006/relationships/image" Target="../media/image20.png"/><Relationship Id="rId5" Type="http://schemas.openxmlformats.org/officeDocument/2006/relationships/image" Target="../media/image1.png"/><Relationship Id="rId10" Type="http://schemas.openxmlformats.org/officeDocument/2006/relationships/image" Target="../media/image19.svg"/><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17.gif"/><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svg"/><Relationship Id="rId11"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notesSlide" Target="../notesSlides/notesSlide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grpSp>
        <p:nvGrpSpPr>
          <p:cNvPr id="2" name="Group 2"/>
          <p:cNvGrpSpPr/>
          <p:nvPr/>
        </p:nvGrpSpPr>
        <p:grpSpPr>
          <a:xfrm>
            <a:off x="4651825" y="3314743"/>
            <a:ext cx="12002662" cy="4825925"/>
            <a:chOff x="0" y="0"/>
            <a:chExt cx="16003549" cy="6434566"/>
          </a:xfrm>
        </p:grpSpPr>
        <p:sp>
          <p:nvSpPr>
            <p:cNvPr id="3" name="TextBox 3"/>
            <p:cNvSpPr txBox="1"/>
            <p:nvPr/>
          </p:nvSpPr>
          <p:spPr>
            <a:xfrm>
              <a:off x="0" y="123825"/>
              <a:ext cx="16003549" cy="4922308"/>
            </a:xfrm>
            <a:prstGeom prst="rect">
              <a:avLst/>
            </a:prstGeom>
          </p:spPr>
          <p:txBody>
            <a:bodyPr lIns="0" tIns="0" rIns="0" bIns="0" rtlCol="0" anchor="t">
              <a:spAutoFit/>
            </a:bodyPr>
            <a:lstStyle/>
            <a:p>
              <a:pPr algn="ctr">
                <a:lnSpc>
                  <a:spcPts val="14299"/>
                </a:lnSpc>
              </a:pPr>
              <a:r>
                <a:rPr lang="en-US" sz="12999">
                  <a:solidFill>
                    <a:srgbClr val="FFFFFF"/>
                  </a:solidFill>
                  <a:latin typeface="Rasputin"/>
                </a:rPr>
                <a:t>Starting Your FAFSA </a:t>
              </a:r>
            </a:p>
          </p:txBody>
        </p:sp>
        <p:sp>
          <p:nvSpPr>
            <p:cNvPr id="4" name="TextBox 4"/>
            <p:cNvSpPr txBox="1"/>
            <p:nvPr/>
          </p:nvSpPr>
          <p:spPr>
            <a:xfrm>
              <a:off x="0" y="5554032"/>
              <a:ext cx="16003549" cy="880534"/>
            </a:xfrm>
            <a:prstGeom prst="rect">
              <a:avLst/>
            </a:prstGeom>
          </p:spPr>
          <p:txBody>
            <a:bodyPr lIns="0" tIns="0" rIns="0" bIns="0" rtlCol="0" anchor="t">
              <a:spAutoFit/>
            </a:bodyPr>
            <a:lstStyle/>
            <a:p>
              <a:pPr algn="ctr">
                <a:lnSpc>
                  <a:spcPts val="5599"/>
                </a:lnSpc>
                <a:spcBef>
                  <a:spcPct val="0"/>
                </a:spcBef>
              </a:pPr>
              <a:endParaRPr/>
            </a:p>
          </p:txBody>
        </p:sp>
      </p:grpSp>
      <p:sp>
        <p:nvSpPr>
          <p:cNvPr id="5" name="Freeform 5"/>
          <p:cNvSpPr/>
          <p:nvPr/>
        </p:nvSpPr>
        <p:spPr>
          <a:xfrm>
            <a:off x="-2284790" y="-3746425"/>
            <a:ext cx="8857785" cy="8525618"/>
          </a:xfrm>
          <a:custGeom>
            <a:avLst/>
            <a:gdLst/>
            <a:ahLst/>
            <a:cxnLst/>
            <a:rect l="l" t="t" r="r" b="b"/>
            <a:pathLst>
              <a:path w="8857785" h="8525618">
                <a:moveTo>
                  <a:pt x="0" y="0"/>
                </a:moveTo>
                <a:lnTo>
                  <a:pt x="8857785" y="0"/>
                </a:lnTo>
                <a:lnTo>
                  <a:pt x="8857785" y="8525618"/>
                </a:lnTo>
                <a:lnTo>
                  <a:pt x="0" y="852561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6653687">
            <a:off x="10166505" y="4129872"/>
            <a:ext cx="9957653" cy="8663158"/>
          </a:xfrm>
          <a:custGeom>
            <a:avLst/>
            <a:gdLst/>
            <a:ahLst/>
            <a:cxnLst/>
            <a:rect l="l" t="t" r="r" b="b"/>
            <a:pathLst>
              <a:path w="9957653" h="8663158">
                <a:moveTo>
                  <a:pt x="0" y="0"/>
                </a:moveTo>
                <a:lnTo>
                  <a:pt x="9957652" y="0"/>
                </a:lnTo>
                <a:lnTo>
                  <a:pt x="9957652" y="8663157"/>
                </a:lnTo>
                <a:lnTo>
                  <a:pt x="0" y="8663157"/>
                </a:lnTo>
                <a:lnTo>
                  <a:pt x="0" y="0"/>
                </a:lnTo>
                <a:close/>
              </a:path>
            </a:pathLst>
          </a:custGeom>
          <a:blipFill>
            <a:blip r:embed="rId7">
              <a:alphaModFix amt="21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4726396">
            <a:off x="-2659134" y="-900023"/>
            <a:ext cx="5318268" cy="8429531"/>
          </a:xfrm>
          <a:custGeom>
            <a:avLst/>
            <a:gdLst/>
            <a:ahLst/>
            <a:cxnLst/>
            <a:rect l="l" t="t" r="r" b="b"/>
            <a:pathLst>
              <a:path w="5318268" h="8429531">
                <a:moveTo>
                  <a:pt x="0" y="0"/>
                </a:moveTo>
                <a:lnTo>
                  <a:pt x="5318268" y="0"/>
                </a:lnTo>
                <a:lnTo>
                  <a:pt x="5318268" y="8429531"/>
                </a:lnTo>
                <a:lnTo>
                  <a:pt x="0" y="8429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2788089">
            <a:off x="16062525" y="2478011"/>
            <a:ext cx="6565563" cy="10406512"/>
          </a:xfrm>
          <a:custGeom>
            <a:avLst/>
            <a:gdLst/>
            <a:ahLst/>
            <a:cxnLst/>
            <a:rect l="l" t="t" r="r" b="b"/>
            <a:pathLst>
              <a:path w="6565563" h="10406512">
                <a:moveTo>
                  <a:pt x="0" y="0"/>
                </a:moveTo>
                <a:lnTo>
                  <a:pt x="6565563" y="0"/>
                </a:lnTo>
                <a:lnTo>
                  <a:pt x="6565563" y="10406512"/>
                </a:lnTo>
                <a:lnTo>
                  <a:pt x="0" y="104065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0" name="Recorded Sound">
            <a:hlinkClick r:id="" action="ppaction://media"/>
            <a:extLst>
              <a:ext uri="{FF2B5EF4-FFF2-40B4-BE49-F238E27FC236}">
                <a16:creationId xmlns:a16="http://schemas.microsoft.com/office/drawing/2014/main" id="{658669B4-6C5B-9506-7017-C0A52AADE0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221200" y="9639300"/>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0000">
        <p159:morph option="byObject"/>
      </p:transition>
    </mc:Choice>
    <mc:Fallback>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7CDB7"/>
        </a:solidFill>
        <a:effectLst/>
      </p:bgPr>
    </p:bg>
    <p:spTree>
      <p:nvGrpSpPr>
        <p:cNvPr id="1" name=""/>
        <p:cNvGrpSpPr/>
        <p:nvPr/>
      </p:nvGrpSpPr>
      <p:grpSpPr>
        <a:xfrm>
          <a:off x="0" y="0"/>
          <a:ext cx="0" cy="0"/>
          <a:chOff x="0" y="0"/>
          <a:chExt cx="0" cy="0"/>
        </a:xfrm>
      </p:grpSpPr>
      <p:sp>
        <p:nvSpPr>
          <p:cNvPr id="2" name="Freeform 2"/>
          <p:cNvSpPr/>
          <p:nvPr/>
        </p:nvSpPr>
        <p:spPr>
          <a:xfrm rot="-1016209">
            <a:off x="-890667" y="4921459"/>
            <a:ext cx="8901994" cy="10457555"/>
          </a:xfrm>
          <a:custGeom>
            <a:avLst/>
            <a:gdLst/>
            <a:ahLst/>
            <a:cxnLst/>
            <a:rect l="l" t="t" r="r" b="b"/>
            <a:pathLst>
              <a:path w="8901994" h="10457555">
                <a:moveTo>
                  <a:pt x="0" y="0"/>
                </a:moveTo>
                <a:lnTo>
                  <a:pt x="8901993" y="0"/>
                </a:lnTo>
                <a:lnTo>
                  <a:pt x="8901993" y="10457555"/>
                </a:lnTo>
                <a:lnTo>
                  <a:pt x="0" y="10457555"/>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8862409">
            <a:off x="12992700" y="-3537343"/>
            <a:ext cx="8901994" cy="10457555"/>
          </a:xfrm>
          <a:custGeom>
            <a:avLst/>
            <a:gdLst/>
            <a:ahLst/>
            <a:cxnLst/>
            <a:rect l="l" t="t" r="r" b="b"/>
            <a:pathLst>
              <a:path w="8901994" h="10457555">
                <a:moveTo>
                  <a:pt x="0" y="0"/>
                </a:moveTo>
                <a:lnTo>
                  <a:pt x="8901994" y="0"/>
                </a:lnTo>
                <a:lnTo>
                  <a:pt x="8901994" y="10457555"/>
                </a:lnTo>
                <a:lnTo>
                  <a:pt x="0" y="10457555"/>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445961" y="3034668"/>
            <a:ext cx="5105854" cy="7039028"/>
          </a:xfrm>
          <a:custGeom>
            <a:avLst/>
            <a:gdLst/>
            <a:ahLst/>
            <a:cxnLst/>
            <a:rect l="l" t="t" r="r" b="b"/>
            <a:pathLst>
              <a:path w="5105854" h="7039028">
                <a:moveTo>
                  <a:pt x="0" y="0"/>
                </a:moveTo>
                <a:lnTo>
                  <a:pt x="5105854" y="0"/>
                </a:lnTo>
                <a:lnTo>
                  <a:pt x="5105854" y="7039028"/>
                </a:lnTo>
                <a:lnTo>
                  <a:pt x="0" y="7039028"/>
                </a:lnTo>
                <a:lnTo>
                  <a:pt x="0" y="0"/>
                </a:lnTo>
                <a:close/>
              </a:path>
            </a:pathLst>
          </a:custGeom>
          <a:blipFill>
            <a:blip r:embed="rId7"/>
            <a:stretch>
              <a:fillRect/>
            </a:stretch>
          </a:blipFill>
        </p:spPr>
        <p:txBody>
          <a:bodyPr/>
          <a:lstStyle/>
          <a:p>
            <a:endParaRPr lang="en-US"/>
          </a:p>
        </p:txBody>
      </p:sp>
      <p:sp>
        <p:nvSpPr>
          <p:cNvPr id="5" name="TextBox 5"/>
          <p:cNvSpPr txBox="1"/>
          <p:nvPr/>
        </p:nvSpPr>
        <p:spPr>
          <a:xfrm>
            <a:off x="337476" y="100968"/>
            <a:ext cx="10550197" cy="2933700"/>
          </a:xfrm>
          <a:prstGeom prst="rect">
            <a:avLst/>
          </a:prstGeom>
        </p:spPr>
        <p:txBody>
          <a:bodyPr lIns="0" tIns="0" rIns="0" bIns="0" rtlCol="0" anchor="t">
            <a:spAutoFit/>
          </a:bodyPr>
          <a:lstStyle/>
          <a:p>
            <a:pPr>
              <a:lnSpc>
                <a:spcPts val="11519"/>
              </a:lnSpc>
            </a:pPr>
            <a:r>
              <a:rPr lang="en-US" sz="9600">
                <a:solidFill>
                  <a:srgbClr val="142414"/>
                </a:solidFill>
                <a:latin typeface="Rasputin"/>
              </a:rPr>
              <a:t>Step 2: Account Information</a:t>
            </a:r>
          </a:p>
        </p:txBody>
      </p:sp>
      <p:sp>
        <p:nvSpPr>
          <p:cNvPr id="6" name="TextBox 6"/>
          <p:cNvSpPr txBox="1"/>
          <p:nvPr/>
        </p:nvSpPr>
        <p:spPr>
          <a:xfrm>
            <a:off x="7671269" y="2290578"/>
            <a:ext cx="9122515" cy="7859658"/>
          </a:xfrm>
          <a:prstGeom prst="rect">
            <a:avLst/>
          </a:prstGeom>
        </p:spPr>
        <p:txBody>
          <a:bodyPr lIns="0" tIns="0" rIns="0" bIns="0" rtlCol="0" anchor="t">
            <a:spAutoFit/>
          </a:bodyPr>
          <a:lstStyle/>
          <a:p>
            <a:pPr algn="ctr">
              <a:lnSpc>
                <a:spcPts val="6198"/>
              </a:lnSpc>
            </a:pPr>
            <a:r>
              <a:rPr lang="en-US" sz="4768">
                <a:solidFill>
                  <a:srgbClr val="142414"/>
                </a:solidFill>
                <a:latin typeface="Rasputin Light"/>
              </a:rPr>
              <a:t>You will need to put in the following:</a:t>
            </a:r>
          </a:p>
          <a:p>
            <a:pPr algn="ctr">
              <a:lnSpc>
                <a:spcPts val="6198"/>
              </a:lnSpc>
            </a:pPr>
            <a:r>
              <a:rPr lang="en-US" sz="4768">
                <a:solidFill>
                  <a:srgbClr val="142414"/>
                </a:solidFill>
                <a:latin typeface="Rasputin Light"/>
              </a:rPr>
              <a:t> Username (DO NOT FORGET THIS!)</a:t>
            </a:r>
          </a:p>
          <a:p>
            <a:pPr algn="ctr">
              <a:lnSpc>
                <a:spcPts val="6198"/>
              </a:lnSpc>
            </a:pPr>
            <a:r>
              <a:rPr lang="en-US" sz="4768">
                <a:solidFill>
                  <a:srgbClr val="142414"/>
                </a:solidFill>
                <a:latin typeface="Rasputin Light"/>
              </a:rPr>
              <a:t>Email Address</a:t>
            </a:r>
          </a:p>
          <a:p>
            <a:pPr algn="ctr">
              <a:lnSpc>
                <a:spcPts val="6198"/>
              </a:lnSpc>
            </a:pPr>
            <a:r>
              <a:rPr lang="en-US" sz="4768">
                <a:solidFill>
                  <a:srgbClr val="142414"/>
                </a:solidFill>
                <a:latin typeface="Rasputin Light"/>
              </a:rPr>
              <a:t>Confirmation of email</a:t>
            </a:r>
          </a:p>
          <a:p>
            <a:pPr algn="ctr">
              <a:lnSpc>
                <a:spcPts val="6198"/>
              </a:lnSpc>
            </a:pPr>
            <a:r>
              <a:rPr lang="en-US" sz="4768">
                <a:solidFill>
                  <a:srgbClr val="142414"/>
                </a:solidFill>
                <a:latin typeface="Rasputin Light"/>
              </a:rPr>
              <a:t>Password (DO NOT FORGET THIS!)</a:t>
            </a:r>
          </a:p>
          <a:p>
            <a:pPr algn="ctr">
              <a:lnSpc>
                <a:spcPts val="6198"/>
              </a:lnSpc>
            </a:pPr>
            <a:r>
              <a:rPr lang="en-US" sz="4768">
                <a:solidFill>
                  <a:srgbClr val="142414"/>
                </a:solidFill>
                <a:latin typeface="Rasputin Light"/>
              </a:rPr>
              <a:t>Confirmation of password</a:t>
            </a:r>
          </a:p>
          <a:p>
            <a:pPr algn="ctr">
              <a:lnSpc>
                <a:spcPts val="6198"/>
              </a:lnSpc>
              <a:spcBef>
                <a:spcPct val="0"/>
              </a:spcBef>
            </a:pPr>
            <a:endParaRPr lang="en-US" sz="4768">
              <a:solidFill>
                <a:srgbClr val="142414"/>
              </a:solidFill>
              <a:latin typeface="Rasputin Light"/>
            </a:endParaRPr>
          </a:p>
        </p:txBody>
      </p:sp>
      <p:pic>
        <p:nvPicPr>
          <p:cNvPr id="21" name="Audio 20">
            <a:hlinkClick r:id="" action="ppaction://media"/>
            <a:extLst>
              <a:ext uri="{FF2B5EF4-FFF2-40B4-BE49-F238E27FC236}">
                <a16:creationId xmlns:a16="http://schemas.microsoft.com/office/drawing/2014/main" id="{6D9E8058-F85D-5D94-5D99-CDCDAAF2CCF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6612" t="-266612" r="-266612" b="-266612"/>
          <a:stretch>
            <a:fillRect/>
          </a:stretch>
        </p:blipFill>
        <p:spPr>
          <a:xfrm>
            <a:off x="16181514" y="8343900"/>
            <a:ext cx="3086100" cy="3086100"/>
          </a:xfrm>
          <a:prstGeom prst="ellipse">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2659">
        <p159:morph option="byObject"/>
      </p:transition>
    </mc:Choice>
    <mc:Fallback>
      <p:transition spd="slow" advTm="526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TextBox 2"/>
          <p:cNvSpPr txBox="1"/>
          <p:nvPr/>
        </p:nvSpPr>
        <p:spPr>
          <a:xfrm>
            <a:off x="468496" y="277812"/>
            <a:ext cx="17351008" cy="1482725"/>
          </a:xfrm>
          <a:prstGeom prst="rect">
            <a:avLst/>
          </a:prstGeom>
        </p:spPr>
        <p:txBody>
          <a:bodyPr lIns="0" tIns="0" rIns="0" bIns="0" rtlCol="0" anchor="t">
            <a:spAutoFit/>
          </a:bodyPr>
          <a:lstStyle/>
          <a:p>
            <a:pPr algn="ctr">
              <a:lnSpc>
                <a:spcPts val="11519"/>
              </a:lnSpc>
            </a:pPr>
            <a:r>
              <a:rPr lang="en-US" sz="9600">
                <a:solidFill>
                  <a:srgbClr val="FFFFFF"/>
                </a:solidFill>
                <a:latin typeface="Rasputin Light"/>
              </a:rPr>
              <a:t>Step 3: Contact Information</a:t>
            </a:r>
          </a:p>
        </p:txBody>
      </p:sp>
      <p:sp>
        <p:nvSpPr>
          <p:cNvPr id="3" name="Freeform 3"/>
          <p:cNvSpPr/>
          <p:nvPr/>
        </p:nvSpPr>
        <p:spPr>
          <a:xfrm rot="3595009">
            <a:off x="11667807" y="-2491199"/>
            <a:ext cx="10836480" cy="7395897"/>
          </a:xfrm>
          <a:custGeom>
            <a:avLst/>
            <a:gdLst/>
            <a:ahLst/>
            <a:cxnLst/>
            <a:rect l="l" t="t" r="r" b="b"/>
            <a:pathLst>
              <a:path w="10836480" h="7395897">
                <a:moveTo>
                  <a:pt x="0" y="0"/>
                </a:moveTo>
                <a:lnTo>
                  <a:pt x="10836479" y="0"/>
                </a:lnTo>
                <a:lnTo>
                  <a:pt x="10836479" y="7395898"/>
                </a:lnTo>
                <a:lnTo>
                  <a:pt x="0" y="7395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3921556">
            <a:off x="-3704253" y="5881126"/>
            <a:ext cx="10836480" cy="7395897"/>
          </a:xfrm>
          <a:custGeom>
            <a:avLst/>
            <a:gdLst/>
            <a:ahLst/>
            <a:cxnLst/>
            <a:rect l="l" t="t" r="r" b="b"/>
            <a:pathLst>
              <a:path w="10836480" h="7395897">
                <a:moveTo>
                  <a:pt x="0" y="0"/>
                </a:moveTo>
                <a:lnTo>
                  <a:pt x="10836480" y="0"/>
                </a:lnTo>
                <a:lnTo>
                  <a:pt x="10836480" y="7395897"/>
                </a:lnTo>
                <a:lnTo>
                  <a:pt x="0" y="7395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170287" y="1760538"/>
            <a:ext cx="4013293" cy="8327582"/>
          </a:xfrm>
          <a:custGeom>
            <a:avLst/>
            <a:gdLst/>
            <a:ahLst/>
            <a:cxnLst/>
            <a:rect l="l" t="t" r="r" b="b"/>
            <a:pathLst>
              <a:path w="4013293" h="8327582">
                <a:moveTo>
                  <a:pt x="0" y="0"/>
                </a:moveTo>
                <a:lnTo>
                  <a:pt x="4013293" y="0"/>
                </a:lnTo>
                <a:lnTo>
                  <a:pt x="4013293" y="8327582"/>
                </a:lnTo>
                <a:lnTo>
                  <a:pt x="0" y="8327582"/>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707730" y="2402986"/>
            <a:ext cx="9910562" cy="5995864"/>
          </a:xfrm>
          <a:prstGeom prst="rect">
            <a:avLst/>
          </a:prstGeom>
        </p:spPr>
        <p:txBody>
          <a:bodyPr lIns="0" tIns="0" rIns="0" bIns="0" rtlCol="0" anchor="t">
            <a:spAutoFit/>
          </a:bodyPr>
          <a:lstStyle/>
          <a:p>
            <a:pPr algn="ctr">
              <a:lnSpc>
                <a:spcPts val="4713"/>
              </a:lnSpc>
            </a:pPr>
            <a:r>
              <a:rPr lang="en-US" sz="3626">
                <a:solidFill>
                  <a:srgbClr val="FFFFFF"/>
                </a:solidFill>
                <a:latin typeface="Rasputin Light"/>
              </a:rPr>
              <a:t>You will need to provide:</a:t>
            </a:r>
          </a:p>
          <a:p>
            <a:pPr algn="ctr">
              <a:lnSpc>
                <a:spcPts val="4713"/>
              </a:lnSpc>
            </a:pPr>
            <a:r>
              <a:rPr lang="en-US" sz="3626">
                <a:solidFill>
                  <a:srgbClr val="FFFFFF"/>
                </a:solidFill>
                <a:latin typeface="Rasputin Light"/>
              </a:rPr>
              <a:t>Address</a:t>
            </a:r>
          </a:p>
          <a:p>
            <a:pPr algn="ctr">
              <a:lnSpc>
                <a:spcPts val="4713"/>
              </a:lnSpc>
            </a:pPr>
            <a:r>
              <a:rPr lang="en-US" sz="3626">
                <a:solidFill>
                  <a:srgbClr val="FFFFFF"/>
                </a:solidFill>
                <a:latin typeface="Rasputin Light"/>
              </a:rPr>
              <a:t>City</a:t>
            </a:r>
          </a:p>
          <a:p>
            <a:pPr algn="ctr">
              <a:lnSpc>
                <a:spcPts val="4713"/>
              </a:lnSpc>
            </a:pPr>
            <a:r>
              <a:rPr lang="en-US" sz="3626">
                <a:solidFill>
                  <a:srgbClr val="FFFFFF"/>
                </a:solidFill>
                <a:latin typeface="Rasputin Light"/>
              </a:rPr>
              <a:t> State</a:t>
            </a:r>
          </a:p>
          <a:p>
            <a:pPr algn="ctr">
              <a:lnSpc>
                <a:spcPts val="4713"/>
              </a:lnSpc>
            </a:pPr>
            <a:r>
              <a:rPr lang="en-US" sz="3626">
                <a:solidFill>
                  <a:srgbClr val="FFFFFF"/>
                </a:solidFill>
                <a:latin typeface="Rasputin Light"/>
              </a:rPr>
              <a:t>Zip Code</a:t>
            </a:r>
          </a:p>
          <a:p>
            <a:pPr algn="ctr">
              <a:lnSpc>
                <a:spcPts val="4713"/>
              </a:lnSpc>
            </a:pPr>
            <a:r>
              <a:rPr lang="en-US" sz="3626">
                <a:solidFill>
                  <a:srgbClr val="FFFFFF"/>
                </a:solidFill>
                <a:latin typeface="Rasputin Light"/>
              </a:rPr>
              <a:t>Phone number</a:t>
            </a:r>
          </a:p>
          <a:p>
            <a:pPr algn="ctr">
              <a:lnSpc>
                <a:spcPts val="4713"/>
              </a:lnSpc>
            </a:pPr>
            <a:endParaRPr lang="en-US" sz="3626">
              <a:solidFill>
                <a:srgbClr val="FFFFFF"/>
              </a:solidFill>
              <a:latin typeface="Rasputin Light"/>
            </a:endParaRPr>
          </a:p>
          <a:p>
            <a:pPr algn="ctr">
              <a:lnSpc>
                <a:spcPts val="4713"/>
              </a:lnSpc>
              <a:spcBef>
                <a:spcPct val="0"/>
              </a:spcBef>
            </a:pPr>
            <a:r>
              <a:rPr lang="en-US" sz="3626">
                <a:solidFill>
                  <a:srgbClr val="FFFFFF"/>
                </a:solidFill>
                <a:latin typeface="Rasputin Light"/>
              </a:rPr>
              <a:t>CLICK THE </a:t>
            </a:r>
            <a:r>
              <a:rPr lang="en-US" sz="3626">
                <a:solidFill>
                  <a:srgbClr val="FFFFFF"/>
                </a:solidFill>
                <a:latin typeface="Rasputin Bold"/>
              </a:rPr>
              <a:t>YES</a:t>
            </a:r>
            <a:r>
              <a:rPr lang="en-US" sz="3626">
                <a:solidFill>
                  <a:srgbClr val="FFFFFF"/>
                </a:solidFill>
                <a:latin typeface="Rasputin Light"/>
              </a:rPr>
              <a:t> BOX AT THE BOTTOM BEFORE CONTINUING TO THE NEXT SLIDE</a:t>
            </a:r>
          </a:p>
        </p:txBody>
      </p:sp>
      <p:pic>
        <p:nvPicPr>
          <p:cNvPr id="7" name="Recorded Sound">
            <a:hlinkClick r:id="" action="ppaction://media"/>
            <a:extLst>
              <a:ext uri="{FF2B5EF4-FFF2-40B4-BE49-F238E27FC236}">
                <a16:creationId xmlns:a16="http://schemas.microsoft.com/office/drawing/2014/main" id="{A51CB143-2E23-BE93-63F3-D9E0A9415E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7742" y="9556214"/>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3000">
        <p159:morph option="byObject"/>
      </p:transition>
    </mc:Choice>
    <mc:Fallback>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CDB7"/>
        </a:solidFill>
        <a:effectLst/>
      </p:bgPr>
    </p:bg>
    <p:spTree>
      <p:nvGrpSpPr>
        <p:cNvPr id="1" name=""/>
        <p:cNvGrpSpPr/>
        <p:nvPr/>
      </p:nvGrpSpPr>
      <p:grpSpPr>
        <a:xfrm>
          <a:off x="0" y="0"/>
          <a:ext cx="0" cy="0"/>
          <a:chOff x="0" y="0"/>
          <a:chExt cx="0" cy="0"/>
        </a:xfrm>
      </p:grpSpPr>
      <p:sp>
        <p:nvSpPr>
          <p:cNvPr id="2" name="Freeform 2"/>
          <p:cNvSpPr/>
          <p:nvPr/>
        </p:nvSpPr>
        <p:spPr>
          <a:xfrm rot="2068842">
            <a:off x="-4611311" y="-1362269"/>
            <a:ext cx="8901994" cy="10457555"/>
          </a:xfrm>
          <a:custGeom>
            <a:avLst/>
            <a:gdLst/>
            <a:ahLst/>
            <a:cxnLst/>
            <a:rect l="l" t="t" r="r" b="b"/>
            <a:pathLst>
              <a:path w="8901994" h="10457555">
                <a:moveTo>
                  <a:pt x="0" y="0"/>
                </a:moveTo>
                <a:lnTo>
                  <a:pt x="8901994" y="0"/>
                </a:lnTo>
                <a:lnTo>
                  <a:pt x="8901994" y="10457555"/>
                </a:lnTo>
                <a:lnTo>
                  <a:pt x="0" y="10457555"/>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6787978">
            <a:off x="13844819" y="-5117518"/>
            <a:ext cx="7755409" cy="12292435"/>
          </a:xfrm>
          <a:custGeom>
            <a:avLst/>
            <a:gdLst/>
            <a:ahLst/>
            <a:cxnLst/>
            <a:rect l="l" t="t" r="r" b="b"/>
            <a:pathLst>
              <a:path w="7755409" h="12292435">
                <a:moveTo>
                  <a:pt x="0" y="0"/>
                </a:moveTo>
                <a:lnTo>
                  <a:pt x="7755410" y="0"/>
                </a:lnTo>
                <a:lnTo>
                  <a:pt x="7755410" y="12292436"/>
                </a:lnTo>
                <a:lnTo>
                  <a:pt x="0" y="12292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12370879" y="550435"/>
            <a:ext cx="4423587" cy="9483820"/>
          </a:xfrm>
          <a:custGeom>
            <a:avLst/>
            <a:gdLst/>
            <a:ahLst/>
            <a:cxnLst/>
            <a:rect l="l" t="t" r="r" b="b"/>
            <a:pathLst>
              <a:path w="4423587" h="9483820">
                <a:moveTo>
                  <a:pt x="0" y="0"/>
                </a:moveTo>
                <a:lnTo>
                  <a:pt x="4423587" y="0"/>
                </a:lnTo>
                <a:lnTo>
                  <a:pt x="4423587" y="9483820"/>
                </a:lnTo>
                <a:lnTo>
                  <a:pt x="0" y="9483820"/>
                </a:lnTo>
                <a:lnTo>
                  <a:pt x="0" y="0"/>
                </a:lnTo>
                <a:close/>
              </a:path>
            </a:pathLst>
          </a:custGeom>
          <a:blipFill>
            <a:blip r:embed="rId9"/>
            <a:stretch>
              <a:fillRect/>
            </a:stretch>
          </a:blipFill>
        </p:spPr>
        <p:txBody>
          <a:bodyPr/>
          <a:lstStyle/>
          <a:p>
            <a:endParaRPr lang="en-US"/>
          </a:p>
        </p:txBody>
      </p:sp>
      <p:sp>
        <p:nvSpPr>
          <p:cNvPr id="5" name="TextBox 5"/>
          <p:cNvSpPr txBox="1"/>
          <p:nvPr/>
        </p:nvSpPr>
        <p:spPr>
          <a:xfrm>
            <a:off x="240727" y="550435"/>
            <a:ext cx="12130152" cy="2155071"/>
          </a:xfrm>
          <a:prstGeom prst="rect">
            <a:avLst/>
          </a:prstGeom>
        </p:spPr>
        <p:txBody>
          <a:bodyPr lIns="0" tIns="0" rIns="0" bIns="0" rtlCol="0" anchor="t">
            <a:spAutoFit/>
          </a:bodyPr>
          <a:lstStyle/>
          <a:p>
            <a:pPr algn="ctr">
              <a:lnSpc>
                <a:spcPts val="8484"/>
              </a:lnSpc>
            </a:pPr>
            <a:r>
              <a:rPr lang="en-US" sz="7070">
                <a:solidFill>
                  <a:srgbClr val="142414"/>
                </a:solidFill>
                <a:latin typeface="Rasputin Light"/>
              </a:rPr>
              <a:t>Step 4: Communication Preferences</a:t>
            </a:r>
          </a:p>
        </p:txBody>
      </p:sp>
      <p:sp>
        <p:nvSpPr>
          <p:cNvPr id="6" name="TextBox 6"/>
          <p:cNvSpPr txBox="1"/>
          <p:nvPr/>
        </p:nvSpPr>
        <p:spPr>
          <a:xfrm>
            <a:off x="1566417" y="3406395"/>
            <a:ext cx="8389816" cy="4961679"/>
          </a:xfrm>
          <a:prstGeom prst="rect">
            <a:avLst/>
          </a:prstGeom>
        </p:spPr>
        <p:txBody>
          <a:bodyPr lIns="0" tIns="0" rIns="0" bIns="0" rtlCol="0" anchor="t">
            <a:spAutoFit/>
          </a:bodyPr>
          <a:lstStyle/>
          <a:p>
            <a:pPr algn="ctr">
              <a:lnSpc>
                <a:spcPts val="6477"/>
              </a:lnSpc>
            </a:pPr>
            <a:r>
              <a:rPr lang="en-US" sz="4982" dirty="0">
                <a:solidFill>
                  <a:srgbClr val="142414"/>
                </a:solidFill>
                <a:latin typeface="Rasputin Light"/>
              </a:rPr>
              <a:t>Fill out your preferred communication styles (either by email, postal or by text messages)</a:t>
            </a:r>
          </a:p>
          <a:p>
            <a:pPr algn="ctr">
              <a:lnSpc>
                <a:spcPts val="6477"/>
              </a:lnSpc>
              <a:spcBef>
                <a:spcPct val="0"/>
              </a:spcBef>
            </a:pPr>
            <a:r>
              <a:rPr lang="en-US" sz="4982" dirty="0">
                <a:solidFill>
                  <a:srgbClr val="142414"/>
                </a:solidFill>
                <a:latin typeface="Rasputin Light"/>
              </a:rPr>
              <a:t>Also Fill out your preferred language</a:t>
            </a:r>
          </a:p>
        </p:txBody>
      </p:sp>
      <p:pic>
        <p:nvPicPr>
          <p:cNvPr id="17" name="Audio 16">
            <a:hlinkClick r:id="" action="ppaction://media"/>
            <a:extLst>
              <a:ext uri="{FF2B5EF4-FFF2-40B4-BE49-F238E27FC236}">
                <a16:creationId xmlns:a16="http://schemas.microsoft.com/office/drawing/2014/main" id="{B732076D-2672-7486-E2A4-C35020B85B2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6612" t="-266612" r="-266612" b="-266612"/>
          <a:stretch>
            <a:fillRect/>
          </a:stretch>
        </p:blipFill>
        <p:spPr>
          <a:xfrm>
            <a:off x="-888538" y="8274377"/>
            <a:ext cx="3086100" cy="3086100"/>
          </a:xfrm>
          <a:prstGeom prst="ellipse">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7221">
        <p159:morph option="byObject"/>
      </p:transition>
    </mc:Choice>
    <mc:Fallback>
      <p:transition spd="slow" advTm="37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TextBox 2"/>
          <p:cNvSpPr txBox="1"/>
          <p:nvPr/>
        </p:nvSpPr>
        <p:spPr>
          <a:xfrm>
            <a:off x="339804" y="458170"/>
            <a:ext cx="9220806" cy="1981200"/>
          </a:xfrm>
          <a:prstGeom prst="rect">
            <a:avLst/>
          </a:prstGeom>
        </p:spPr>
        <p:txBody>
          <a:bodyPr lIns="0" tIns="0" rIns="0" bIns="0" rtlCol="0" anchor="t">
            <a:spAutoFit/>
          </a:bodyPr>
          <a:lstStyle/>
          <a:p>
            <a:pPr algn="ctr">
              <a:lnSpc>
                <a:spcPts val="7799"/>
              </a:lnSpc>
            </a:pPr>
            <a:r>
              <a:rPr lang="en-US" sz="6499">
                <a:solidFill>
                  <a:srgbClr val="FFFFFF"/>
                </a:solidFill>
                <a:latin typeface="Rasputin Light"/>
              </a:rPr>
              <a:t>Step 5:  Choose Your Challenge Questions</a:t>
            </a:r>
          </a:p>
        </p:txBody>
      </p:sp>
      <p:sp>
        <p:nvSpPr>
          <p:cNvPr id="3" name="TextBox 3"/>
          <p:cNvSpPr txBox="1"/>
          <p:nvPr/>
        </p:nvSpPr>
        <p:spPr>
          <a:xfrm>
            <a:off x="1182634" y="3075015"/>
            <a:ext cx="7535146" cy="5850727"/>
          </a:xfrm>
          <a:prstGeom prst="rect">
            <a:avLst/>
          </a:prstGeom>
        </p:spPr>
        <p:txBody>
          <a:bodyPr lIns="0" tIns="0" rIns="0" bIns="0" rtlCol="0" anchor="t">
            <a:spAutoFit/>
          </a:bodyPr>
          <a:lstStyle/>
          <a:p>
            <a:pPr algn="ctr">
              <a:lnSpc>
                <a:spcPts val="5767"/>
              </a:lnSpc>
              <a:spcBef>
                <a:spcPct val="0"/>
              </a:spcBef>
            </a:pPr>
            <a:r>
              <a:rPr lang="en-US" sz="4436">
                <a:solidFill>
                  <a:srgbClr val="FFFFFF"/>
                </a:solidFill>
                <a:latin typeface="Rasputin Light"/>
              </a:rPr>
              <a:t>You will use these challenge questions to recover your account if you forget your username or password.  REMEMBER YOUR CHALLENGE QUESTION ANSWERS!!</a:t>
            </a:r>
          </a:p>
        </p:txBody>
      </p:sp>
      <p:sp>
        <p:nvSpPr>
          <p:cNvPr id="4" name="Freeform 4"/>
          <p:cNvSpPr/>
          <p:nvPr/>
        </p:nvSpPr>
        <p:spPr>
          <a:xfrm>
            <a:off x="-4089089" y="6024191"/>
            <a:ext cx="8857785" cy="8525618"/>
          </a:xfrm>
          <a:custGeom>
            <a:avLst/>
            <a:gdLst/>
            <a:ahLst/>
            <a:cxnLst/>
            <a:rect l="l" t="t" r="r" b="b"/>
            <a:pathLst>
              <a:path w="8857785" h="8525618">
                <a:moveTo>
                  <a:pt x="0" y="0"/>
                </a:moveTo>
                <a:lnTo>
                  <a:pt x="8857785" y="0"/>
                </a:lnTo>
                <a:lnTo>
                  <a:pt x="8857785" y="8525618"/>
                </a:lnTo>
                <a:lnTo>
                  <a:pt x="0" y="852561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2699999">
            <a:off x="15933317" y="-2678120"/>
            <a:ext cx="5915271" cy="9375789"/>
          </a:xfrm>
          <a:custGeom>
            <a:avLst/>
            <a:gdLst/>
            <a:ahLst/>
            <a:cxnLst/>
            <a:rect l="l" t="t" r="r" b="b"/>
            <a:pathLst>
              <a:path w="5915271" h="9375789">
                <a:moveTo>
                  <a:pt x="0" y="0"/>
                </a:moveTo>
                <a:lnTo>
                  <a:pt x="5915270" y="0"/>
                </a:lnTo>
                <a:lnTo>
                  <a:pt x="5915270" y="9375790"/>
                </a:lnTo>
                <a:lnTo>
                  <a:pt x="0" y="9375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0532319" y="1290072"/>
            <a:ext cx="5228075" cy="7968228"/>
          </a:xfrm>
          <a:custGeom>
            <a:avLst/>
            <a:gdLst/>
            <a:ahLst/>
            <a:cxnLst/>
            <a:rect l="l" t="t" r="r" b="b"/>
            <a:pathLst>
              <a:path w="5228075" h="7968228">
                <a:moveTo>
                  <a:pt x="0" y="0"/>
                </a:moveTo>
                <a:lnTo>
                  <a:pt x="5228075" y="0"/>
                </a:lnTo>
                <a:lnTo>
                  <a:pt x="5228075" y="7968228"/>
                </a:lnTo>
                <a:lnTo>
                  <a:pt x="0" y="7968228"/>
                </a:lnTo>
                <a:lnTo>
                  <a:pt x="0" y="0"/>
                </a:lnTo>
                <a:close/>
              </a:path>
            </a:pathLst>
          </a:custGeom>
          <a:blipFill>
            <a:blip r:embed="rId9"/>
            <a:stretch>
              <a:fillRect/>
            </a:stretch>
          </a:blipFill>
        </p:spPr>
        <p:txBody>
          <a:bodyPr/>
          <a:lstStyle/>
          <a:p>
            <a:endParaRPr lang="en-US"/>
          </a:p>
        </p:txBody>
      </p:sp>
      <p:pic>
        <p:nvPicPr>
          <p:cNvPr id="7" name="Recorded Sound">
            <a:hlinkClick r:id="" action="ppaction://media"/>
            <a:extLst>
              <a:ext uri="{FF2B5EF4-FFF2-40B4-BE49-F238E27FC236}">
                <a16:creationId xmlns:a16="http://schemas.microsoft.com/office/drawing/2014/main" id="{F0FD9B3C-EC03-1941-08AE-3B9AA7AF8F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297400" y="9563100"/>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000">
        <p159:morph option="byObject"/>
      </p:transition>
    </mc:Choice>
    <mc:Fallback>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CDB7"/>
        </a:solidFill>
        <a:effectLst/>
      </p:bgPr>
    </p:bg>
    <p:spTree>
      <p:nvGrpSpPr>
        <p:cNvPr id="1" name=""/>
        <p:cNvGrpSpPr/>
        <p:nvPr/>
      </p:nvGrpSpPr>
      <p:grpSpPr>
        <a:xfrm>
          <a:off x="0" y="0"/>
          <a:ext cx="0" cy="0"/>
          <a:chOff x="0" y="0"/>
          <a:chExt cx="0" cy="0"/>
        </a:xfrm>
      </p:grpSpPr>
      <p:sp>
        <p:nvSpPr>
          <p:cNvPr id="2" name="Freeform 2"/>
          <p:cNvSpPr/>
          <p:nvPr/>
        </p:nvSpPr>
        <p:spPr>
          <a:xfrm rot="7672955">
            <a:off x="10751530" y="-4919548"/>
            <a:ext cx="8901994" cy="10457555"/>
          </a:xfrm>
          <a:custGeom>
            <a:avLst/>
            <a:gdLst/>
            <a:ahLst/>
            <a:cxnLst/>
            <a:rect l="l" t="t" r="r" b="b"/>
            <a:pathLst>
              <a:path w="8901994" h="10457555">
                <a:moveTo>
                  <a:pt x="0" y="0"/>
                </a:moveTo>
                <a:lnTo>
                  <a:pt x="8901993" y="0"/>
                </a:lnTo>
                <a:lnTo>
                  <a:pt x="8901993" y="10457555"/>
                </a:lnTo>
                <a:lnTo>
                  <a:pt x="0" y="10457555"/>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901520">
            <a:off x="11841060" y="-3813956"/>
            <a:ext cx="10836480" cy="7395897"/>
          </a:xfrm>
          <a:custGeom>
            <a:avLst/>
            <a:gdLst/>
            <a:ahLst/>
            <a:cxnLst/>
            <a:rect l="l" t="t" r="r" b="b"/>
            <a:pathLst>
              <a:path w="10836480" h="7395897">
                <a:moveTo>
                  <a:pt x="0" y="0"/>
                </a:moveTo>
                <a:lnTo>
                  <a:pt x="10836480" y="0"/>
                </a:lnTo>
                <a:lnTo>
                  <a:pt x="10836480" y="7395898"/>
                </a:lnTo>
                <a:lnTo>
                  <a:pt x="0" y="7395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7772413">
            <a:off x="-3694394" y="6621391"/>
            <a:ext cx="6800267" cy="4641183"/>
          </a:xfrm>
          <a:custGeom>
            <a:avLst/>
            <a:gdLst/>
            <a:ahLst/>
            <a:cxnLst/>
            <a:rect l="l" t="t" r="r" b="b"/>
            <a:pathLst>
              <a:path w="6800267" h="4641183">
                <a:moveTo>
                  <a:pt x="0" y="0"/>
                </a:moveTo>
                <a:lnTo>
                  <a:pt x="6800268" y="0"/>
                </a:lnTo>
                <a:lnTo>
                  <a:pt x="6800268" y="4641183"/>
                </a:lnTo>
                <a:lnTo>
                  <a:pt x="0" y="46411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9119878" y="2590912"/>
            <a:ext cx="6907290" cy="6572194"/>
          </a:xfrm>
          <a:custGeom>
            <a:avLst/>
            <a:gdLst/>
            <a:ahLst/>
            <a:cxnLst/>
            <a:rect l="l" t="t" r="r" b="b"/>
            <a:pathLst>
              <a:path w="6907290" h="6572194">
                <a:moveTo>
                  <a:pt x="0" y="0"/>
                </a:moveTo>
                <a:lnTo>
                  <a:pt x="6907290" y="0"/>
                </a:lnTo>
                <a:lnTo>
                  <a:pt x="6907290" y="6572194"/>
                </a:lnTo>
                <a:lnTo>
                  <a:pt x="0" y="6572194"/>
                </a:lnTo>
                <a:lnTo>
                  <a:pt x="0" y="0"/>
                </a:lnTo>
                <a:close/>
              </a:path>
            </a:pathLst>
          </a:custGeom>
          <a:blipFill>
            <a:blip r:embed="rId9"/>
            <a:stretch>
              <a:fillRect/>
            </a:stretch>
          </a:blipFill>
        </p:spPr>
        <p:txBody>
          <a:bodyPr/>
          <a:lstStyle/>
          <a:p>
            <a:endParaRPr lang="en-US"/>
          </a:p>
        </p:txBody>
      </p:sp>
      <p:sp>
        <p:nvSpPr>
          <p:cNvPr id="6" name="TextBox 6"/>
          <p:cNvSpPr txBox="1"/>
          <p:nvPr/>
        </p:nvSpPr>
        <p:spPr>
          <a:xfrm>
            <a:off x="271641" y="290179"/>
            <a:ext cx="15755527" cy="2946400"/>
          </a:xfrm>
          <a:prstGeom prst="rect">
            <a:avLst/>
          </a:prstGeom>
        </p:spPr>
        <p:txBody>
          <a:bodyPr lIns="0" tIns="0" rIns="0" bIns="0" rtlCol="0" anchor="t">
            <a:spAutoFit/>
          </a:bodyPr>
          <a:lstStyle/>
          <a:p>
            <a:pPr>
              <a:lnSpc>
                <a:spcPts val="11519"/>
              </a:lnSpc>
            </a:pPr>
            <a:r>
              <a:rPr lang="en-US" sz="9600">
                <a:solidFill>
                  <a:srgbClr val="142414"/>
                </a:solidFill>
                <a:latin typeface="Rasputin Light"/>
              </a:rPr>
              <a:t>Step 6: Confirm and Verify</a:t>
            </a:r>
          </a:p>
        </p:txBody>
      </p:sp>
      <p:sp>
        <p:nvSpPr>
          <p:cNvPr id="7" name="TextBox 7"/>
          <p:cNvSpPr txBox="1"/>
          <p:nvPr/>
        </p:nvSpPr>
        <p:spPr>
          <a:xfrm>
            <a:off x="1028700" y="3750857"/>
            <a:ext cx="7043515" cy="5191125"/>
          </a:xfrm>
          <a:prstGeom prst="rect">
            <a:avLst/>
          </a:prstGeom>
        </p:spPr>
        <p:txBody>
          <a:bodyPr lIns="0" tIns="0" rIns="0" bIns="0" rtlCol="0" anchor="t">
            <a:spAutoFit/>
          </a:bodyPr>
          <a:lstStyle/>
          <a:p>
            <a:pPr algn="ctr">
              <a:lnSpc>
                <a:spcPts val="5850"/>
              </a:lnSpc>
            </a:pPr>
            <a:r>
              <a:rPr lang="en-US" sz="4500">
                <a:solidFill>
                  <a:srgbClr val="142414"/>
                </a:solidFill>
                <a:latin typeface="Rasputin Light"/>
              </a:rPr>
              <a:t>Review your information to confirm that everything is correct.</a:t>
            </a:r>
          </a:p>
          <a:p>
            <a:pPr algn="ctr">
              <a:lnSpc>
                <a:spcPts val="5850"/>
              </a:lnSpc>
            </a:pPr>
            <a:endParaRPr lang="en-US" sz="4500">
              <a:solidFill>
                <a:srgbClr val="142414"/>
              </a:solidFill>
              <a:latin typeface="Rasputin Light"/>
            </a:endParaRPr>
          </a:p>
          <a:p>
            <a:pPr algn="ctr">
              <a:lnSpc>
                <a:spcPts val="5850"/>
              </a:lnSpc>
              <a:spcBef>
                <a:spcPct val="0"/>
              </a:spcBef>
            </a:pPr>
            <a:r>
              <a:rPr lang="en-US" sz="4500">
                <a:solidFill>
                  <a:srgbClr val="142414"/>
                </a:solidFill>
                <a:latin typeface="Rasputin Light"/>
              </a:rPr>
              <a:t>Click to edit any changes if needed.</a:t>
            </a:r>
          </a:p>
        </p:txBody>
      </p:sp>
      <p:pic>
        <p:nvPicPr>
          <p:cNvPr id="10" name="Audio 9">
            <a:hlinkClick r:id="" action="ppaction://media"/>
            <a:extLst>
              <a:ext uri="{FF2B5EF4-FFF2-40B4-BE49-F238E27FC236}">
                <a16:creationId xmlns:a16="http://schemas.microsoft.com/office/drawing/2014/main" id="{4B6E529C-FC74-EE4B-F41B-3A2A749BD4A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6613" t="-266613" r="-266613" b="-266613"/>
          <a:stretch>
            <a:fillRect/>
          </a:stretch>
        </p:blipFill>
        <p:spPr>
          <a:xfrm>
            <a:off x="16027168" y="8092731"/>
            <a:ext cx="3086100" cy="3086100"/>
          </a:xfrm>
          <a:prstGeom prst="ellipse">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7119">
        <p159:morph option="byObject"/>
      </p:transition>
    </mc:Choice>
    <mc:Fallback>
      <p:transition spd="slow" advTm="27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Freeform 2"/>
          <p:cNvSpPr/>
          <p:nvPr/>
        </p:nvSpPr>
        <p:spPr>
          <a:xfrm>
            <a:off x="3285901" y="6205709"/>
            <a:ext cx="8857785" cy="8525618"/>
          </a:xfrm>
          <a:custGeom>
            <a:avLst/>
            <a:gdLst/>
            <a:ahLst/>
            <a:cxnLst/>
            <a:rect l="l" t="t" r="r" b="b"/>
            <a:pathLst>
              <a:path w="8857785" h="8525618">
                <a:moveTo>
                  <a:pt x="0" y="0"/>
                </a:moveTo>
                <a:lnTo>
                  <a:pt x="8857785" y="0"/>
                </a:lnTo>
                <a:lnTo>
                  <a:pt x="8857785" y="8525619"/>
                </a:lnTo>
                <a:lnTo>
                  <a:pt x="0" y="8525619"/>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5790819">
            <a:off x="8900004" y="5599105"/>
            <a:ext cx="5915271" cy="9375789"/>
          </a:xfrm>
          <a:custGeom>
            <a:avLst/>
            <a:gdLst/>
            <a:ahLst/>
            <a:cxnLst/>
            <a:rect l="l" t="t" r="r" b="b"/>
            <a:pathLst>
              <a:path w="5915271" h="9375789">
                <a:moveTo>
                  <a:pt x="0" y="0"/>
                </a:moveTo>
                <a:lnTo>
                  <a:pt x="5915271" y="0"/>
                </a:lnTo>
                <a:lnTo>
                  <a:pt x="5915271" y="9375790"/>
                </a:lnTo>
                <a:lnTo>
                  <a:pt x="0" y="9375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TextBox 4"/>
          <p:cNvSpPr txBox="1"/>
          <p:nvPr/>
        </p:nvSpPr>
        <p:spPr>
          <a:xfrm>
            <a:off x="800886" y="467621"/>
            <a:ext cx="16686228" cy="2946400"/>
          </a:xfrm>
          <a:prstGeom prst="rect">
            <a:avLst/>
          </a:prstGeom>
        </p:spPr>
        <p:txBody>
          <a:bodyPr lIns="0" tIns="0" rIns="0" bIns="0" rtlCol="0" anchor="t">
            <a:spAutoFit/>
          </a:bodyPr>
          <a:lstStyle/>
          <a:p>
            <a:pPr marL="0" lvl="0" indent="0" algn="ctr">
              <a:lnSpc>
                <a:spcPts val="11519"/>
              </a:lnSpc>
              <a:spcBef>
                <a:spcPct val="0"/>
              </a:spcBef>
            </a:pPr>
            <a:r>
              <a:rPr lang="en-US" sz="9600">
                <a:solidFill>
                  <a:srgbClr val="FFFFFF"/>
                </a:solidFill>
                <a:latin typeface="Rasputin Light"/>
              </a:rPr>
              <a:t>Step 7:  Verify Your Contact Information</a:t>
            </a:r>
          </a:p>
        </p:txBody>
      </p:sp>
      <p:sp>
        <p:nvSpPr>
          <p:cNvPr id="5" name="TextBox 5"/>
          <p:cNvSpPr txBox="1"/>
          <p:nvPr/>
        </p:nvSpPr>
        <p:spPr>
          <a:xfrm>
            <a:off x="3285901" y="4329284"/>
            <a:ext cx="11165931" cy="3705225"/>
          </a:xfrm>
          <a:prstGeom prst="rect">
            <a:avLst/>
          </a:prstGeom>
        </p:spPr>
        <p:txBody>
          <a:bodyPr lIns="0" tIns="0" rIns="0" bIns="0" rtlCol="0" anchor="t">
            <a:spAutoFit/>
          </a:bodyPr>
          <a:lstStyle/>
          <a:p>
            <a:pPr algn="ctr">
              <a:lnSpc>
                <a:spcPts val="5850"/>
              </a:lnSpc>
            </a:pPr>
            <a:r>
              <a:rPr lang="en-US" sz="4500">
                <a:solidFill>
                  <a:srgbClr val="FFFFFF"/>
                </a:solidFill>
                <a:latin typeface="Rasputin Light"/>
              </a:rPr>
              <a:t>Review the contact information that you entered and confirm everything is correct</a:t>
            </a:r>
          </a:p>
          <a:p>
            <a:pPr algn="ctr">
              <a:lnSpc>
                <a:spcPts val="5850"/>
              </a:lnSpc>
            </a:pPr>
            <a:endParaRPr lang="en-US" sz="4500">
              <a:solidFill>
                <a:srgbClr val="FFFFFF"/>
              </a:solidFill>
              <a:latin typeface="Rasputin Light"/>
            </a:endParaRPr>
          </a:p>
          <a:p>
            <a:pPr algn="ctr">
              <a:lnSpc>
                <a:spcPts val="5850"/>
              </a:lnSpc>
              <a:spcBef>
                <a:spcPct val="0"/>
              </a:spcBef>
            </a:pPr>
            <a:r>
              <a:rPr lang="en-US" sz="4500">
                <a:solidFill>
                  <a:srgbClr val="FFFFFF"/>
                </a:solidFill>
                <a:latin typeface="Rasputin Light"/>
              </a:rPr>
              <a:t>Click to edit any changes if needed</a:t>
            </a:r>
          </a:p>
        </p:txBody>
      </p:sp>
      <p:pic>
        <p:nvPicPr>
          <p:cNvPr id="6" name="Recorded Sound">
            <a:hlinkClick r:id="" action="ppaction://media"/>
            <a:extLst>
              <a:ext uri="{FF2B5EF4-FFF2-40B4-BE49-F238E27FC236}">
                <a16:creationId xmlns:a16="http://schemas.microsoft.com/office/drawing/2014/main" id="{1D9B6BF8-9931-1D0D-F902-D651C111F2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487114" y="9616179"/>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000">
        <p159:morph option="byObject"/>
      </p:transition>
    </mc:Choice>
    <mc:Fallback>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Freeform 2"/>
          <p:cNvSpPr/>
          <p:nvPr/>
        </p:nvSpPr>
        <p:spPr>
          <a:xfrm>
            <a:off x="3285901" y="6205709"/>
            <a:ext cx="8857785" cy="8525618"/>
          </a:xfrm>
          <a:custGeom>
            <a:avLst/>
            <a:gdLst/>
            <a:ahLst/>
            <a:cxnLst/>
            <a:rect l="l" t="t" r="r" b="b"/>
            <a:pathLst>
              <a:path w="8857785" h="8525618">
                <a:moveTo>
                  <a:pt x="0" y="0"/>
                </a:moveTo>
                <a:lnTo>
                  <a:pt x="8857785" y="0"/>
                </a:lnTo>
                <a:lnTo>
                  <a:pt x="8857785" y="8525619"/>
                </a:lnTo>
                <a:lnTo>
                  <a:pt x="0" y="8525619"/>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5790819">
            <a:off x="8900004" y="5599105"/>
            <a:ext cx="5915271" cy="9375789"/>
          </a:xfrm>
          <a:custGeom>
            <a:avLst/>
            <a:gdLst/>
            <a:ahLst/>
            <a:cxnLst/>
            <a:rect l="l" t="t" r="r" b="b"/>
            <a:pathLst>
              <a:path w="5915271" h="9375789">
                <a:moveTo>
                  <a:pt x="0" y="0"/>
                </a:moveTo>
                <a:lnTo>
                  <a:pt x="5915271" y="0"/>
                </a:lnTo>
                <a:lnTo>
                  <a:pt x="5915271" y="9375790"/>
                </a:lnTo>
                <a:lnTo>
                  <a:pt x="0" y="9375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TextBox 4"/>
          <p:cNvSpPr txBox="1"/>
          <p:nvPr/>
        </p:nvSpPr>
        <p:spPr>
          <a:xfrm>
            <a:off x="800886" y="467621"/>
            <a:ext cx="16686228" cy="2949525"/>
          </a:xfrm>
          <a:prstGeom prst="rect">
            <a:avLst/>
          </a:prstGeom>
        </p:spPr>
        <p:txBody>
          <a:bodyPr lIns="0" tIns="0" rIns="0" bIns="0" rtlCol="0" anchor="t">
            <a:spAutoFit/>
          </a:bodyPr>
          <a:lstStyle/>
          <a:p>
            <a:pPr marL="0" lvl="0" indent="0" algn="ctr">
              <a:lnSpc>
                <a:spcPts val="11519"/>
              </a:lnSpc>
              <a:spcBef>
                <a:spcPct val="0"/>
              </a:spcBef>
            </a:pPr>
            <a:r>
              <a:rPr lang="en-US" sz="9600" dirty="0">
                <a:solidFill>
                  <a:srgbClr val="FFFFFF"/>
                </a:solidFill>
                <a:latin typeface="Rasputin Light"/>
              </a:rPr>
              <a:t>Processing Your FSA ID Can Take Up To 72 Hours</a:t>
            </a:r>
          </a:p>
        </p:txBody>
      </p:sp>
      <p:sp>
        <p:nvSpPr>
          <p:cNvPr id="5" name="TextBox 5"/>
          <p:cNvSpPr txBox="1"/>
          <p:nvPr/>
        </p:nvSpPr>
        <p:spPr>
          <a:xfrm>
            <a:off x="3285901" y="4329284"/>
            <a:ext cx="11165931" cy="3735638"/>
          </a:xfrm>
          <a:prstGeom prst="rect">
            <a:avLst/>
          </a:prstGeom>
        </p:spPr>
        <p:txBody>
          <a:bodyPr lIns="0" tIns="0" rIns="0" bIns="0" rtlCol="0" anchor="t">
            <a:spAutoFit/>
          </a:bodyPr>
          <a:lstStyle/>
          <a:p>
            <a:pPr algn="ctr">
              <a:lnSpc>
                <a:spcPts val="5850"/>
              </a:lnSpc>
            </a:pPr>
            <a:r>
              <a:rPr lang="en-US" sz="4500" dirty="0">
                <a:solidFill>
                  <a:srgbClr val="FFFFFF"/>
                </a:solidFill>
                <a:latin typeface="Rasputin Light"/>
              </a:rPr>
              <a:t>You will not be able to submit the FAFSA until your FSA ID has been processed and verified. However, you can begin completing the FAFSA while your FSA ID processes. </a:t>
            </a:r>
          </a:p>
        </p:txBody>
      </p:sp>
      <p:pic>
        <p:nvPicPr>
          <p:cNvPr id="6" name="Recorded Sound">
            <a:hlinkClick r:id="" action="ppaction://media"/>
            <a:extLst>
              <a:ext uri="{FF2B5EF4-FFF2-40B4-BE49-F238E27FC236}">
                <a16:creationId xmlns:a16="http://schemas.microsoft.com/office/drawing/2014/main" id="{DED26646-D8E7-3860-CA78-37732263D8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518111" y="9715500"/>
            <a:ext cx="406400" cy="406400"/>
          </a:xfrm>
          <a:prstGeom prst="rect">
            <a:avLst/>
          </a:prstGeom>
        </p:spPr>
      </p:pic>
    </p:spTree>
    <p:extLst>
      <p:ext uri="{BB962C8B-B14F-4D97-AF65-F5344CB8AC3E}">
        <p14:creationId xmlns:p14="http://schemas.microsoft.com/office/powerpoint/2010/main" val="2463941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000">
        <p159:morph option="byObject"/>
      </p:transition>
    </mc:Choice>
    <mc:Fallback>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TextBox 2"/>
          <p:cNvSpPr txBox="1"/>
          <p:nvPr/>
        </p:nvSpPr>
        <p:spPr>
          <a:xfrm>
            <a:off x="3142669" y="3906068"/>
            <a:ext cx="12002662" cy="1860550"/>
          </a:xfrm>
          <a:prstGeom prst="rect">
            <a:avLst/>
          </a:prstGeom>
        </p:spPr>
        <p:txBody>
          <a:bodyPr lIns="0" tIns="0" rIns="0" bIns="0" rtlCol="0" anchor="t">
            <a:spAutoFit/>
          </a:bodyPr>
          <a:lstStyle/>
          <a:p>
            <a:pPr algn="ctr">
              <a:lnSpc>
                <a:spcPts val="14300"/>
              </a:lnSpc>
            </a:pPr>
            <a:r>
              <a:rPr lang="en-US" sz="13000">
                <a:solidFill>
                  <a:srgbClr val="FFFFFF"/>
                </a:solidFill>
                <a:latin typeface="Rasputin Light"/>
              </a:rPr>
              <a:t>Thank you!</a:t>
            </a:r>
          </a:p>
        </p:txBody>
      </p:sp>
      <p:sp>
        <p:nvSpPr>
          <p:cNvPr id="3" name="Freeform 3"/>
          <p:cNvSpPr/>
          <p:nvPr/>
        </p:nvSpPr>
        <p:spPr>
          <a:xfrm>
            <a:off x="-2284790" y="-3746425"/>
            <a:ext cx="8857785" cy="8525618"/>
          </a:xfrm>
          <a:custGeom>
            <a:avLst/>
            <a:gdLst/>
            <a:ahLst/>
            <a:cxnLst/>
            <a:rect l="l" t="t" r="r" b="b"/>
            <a:pathLst>
              <a:path w="8857785" h="8525618">
                <a:moveTo>
                  <a:pt x="0" y="0"/>
                </a:moveTo>
                <a:lnTo>
                  <a:pt x="8857785" y="0"/>
                </a:lnTo>
                <a:lnTo>
                  <a:pt x="8857785" y="8525618"/>
                </a:lnTo>
                <a:lnTo>
                  <a:pt x="0" y="8525618"/>
                </a:lnTo>
                <a:lnTo>
                  <a:pt x="0" y="0"/>
                </a:lnTo>
                <a:close/>
              </a:path>
            </a:pathLst>
          </a:custGeom>
          <a:blipFill>
            <a:blip r:embed="rId4">
              <a:alphaModFix amt="21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653687">
            <a:off x="8768408" y="2664794"/>
            <a:ext cx="9957653" cy="8663158"/>
          </a:xfrm>
          <a:custGeom>
            <a:avLst/>
            <a:gdLst/>
            <a:ahLst/>
            <a:cxnLst/>
            <a:rect l="l" t="t" r="r" b="b"/>
            <a:pathLst>
              <a:path w="9957653" h="8663158">
                <a:moveTo>
                  <a:pt x="0" y="0"/>
                </a:moveTo>
                <a:lnTo>
                  <a:pt x="9957652" y="0"/>
                </a:lnTo>
                <a:lnTo>
                  <a:pt x="9957652" y="8663157"/>
                </a:lnTo>
                <a:lnTo>
                  <a:pt x="0" y="8663157"/>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4726396">
            <a:off x="1565829" y="-4045273"/>
            <a:ext cx="5318268" cy="8429531"/>
          </a:xfrm>
          <a:custGeom>
            <a:avLst/>
            <a:gdLst/>
            <a:ahLst/>
            <a:cxnLst/>
            <a:rect l="l" t="t" r="r" b="b"/>
            <a:pathLst>
              <a:path w="5318268" h="8429531">
                <a:moveTo>
                  <a:pt x="0" y="0"/>
                </a:moveTo>
                <a:lnTo>
                  <a:pt x="5318268" y="0"/>
                </a:lnTo>
                <a:lnTo>
                  <a:pt x="5318268" y="8429531"/>
                </a:lnTo>
                <a:lnTo>
                  <a:pt x="0" y="84295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5045464">
            <a:off x="10463264" y="6473304"/>
            <a:ext cx="5489002" cy="8700148"/>
          </a:xfrm>
          <a:custGeom>
            <a:avLst/>
            <a:gdLst/>
            <a:ahLst/>
            <a:cxnLst/>
            <a:rect l="l" t="t" r="r" b="b"/>
            <a:pathLst>
              <a:path w="5489002" h="8700148">
                <a:moveTo>
                  <a:pt x="0" y="0"/>
                </a:moveTo>
                <a:lnTo>
                  <a:pt x="5489003" y="0"/>
                </a:lnTo>
                <a:lnTo>
                  <a:pt x="5489003" y="8700148"/>
                </a:lnTo>
                <a:lnTo>
                  <a:pt x="0" y="8700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Recorded Sound">
            <a:hlinkClick r:id="" action="ppaction://media"/>
            <a:extLst>
              <a:ext uri="{FF2B5EF4-FFF2-40B4-BE49-F238E27FC236}">
                <a16:creationId xmlns:a16="http://schemas.microsoft.com/office/drawing/2014/main" id="{476D40EF-2E68-3D07-30F7-B02821BDE1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7909" y="9486900"/>
            <a:ext cx="406400" cy="4953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CDB7"/>
        </a:solidFill>
        <a:effectLst/>
      </p:bgPr>
    </p:bg>
    <p:spTree>
      <p:nvGrpSpPr>
        <p:cNvPr id="1" name=""/>
        <p:cNvGrpSpPr/>
        <p:nvPr/>
      </p:nvGrpSpPr>
      <p:grpSpPr>
        <a:xfrm>
          <a:off x="0" y="0"/>
          <a:ext cx="0" cy="0"/>
          <a:chOff x="0" y="0"/>
          <a:chExt cx="0" cy="0"/>
        </a:xfrm>
      </p:grpSpPr>
      <p:sp>
        <p:nvSpPr>
          <p:cNvPr id="2" name="Freeform 2"/>
          <p:cNvSpPr/>
          <p:nvPr/>
        </p:nvSpPr>
        <p:spPr>
          <a:xfrm>
            <a:off x="-3891298" y="-1838102"/>
            <a:ext cx="13958156" cy="13434725"/>
          </a:xfrm>
          <a:custGeom>
            <a:avLst/>
            <a:gdLst/>
            <a:ahLst/>
            <a:cxnLst/>
            <a:rect l="l" t="t" r="r" b="b"/>
            <a:pathLst>
              <a:path w="13958156" h="13434725">
                <a:moveTo>
                  <a:pt x="0" y="0"/>
                </a:moveTo>
                <a:lnTo>
                  <a:pt x="13958156" y="0"/>
                </a:lnTo>
                <a:lnTo>
                  <a:pt x="13958156" y="13434725"/>
                </a:lnTo>
                <a:lnTo>
                  <a:pt x="0" y="134347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p:cNvSpPr/>
          <p:nvPr/>
        </p:nvSpPr>
        <p:spPr>
          <a:xfrm rot="-7005215">
            <a:off x="7503112" y="3339439"/>
            <a:ext cx="8946815" cy="14180830"/>
          </a:xfrm>
          <a:custGeom>
            <a:avLst/>
            <a:gdLst/>
            <a:ahLst/>
            <a:cxnLst/>
            <a:rect l="l" t="t" r="r" b="b"/>
            <a:pathLst>
              <a:path w="8946815" h="14180830">
                <a:moveTo>
                  <a:pt x="0" y="0"/>
                </a:moveTo>
                <a:lnTo>
                  <a:pt x="8946814" y="0"/>
                </a:lnTo>
                <a:lnTo>
                  <a:pt x="8946814" y="14180830"/>
                </a:lnTo>
                <a:lnTo>
                  <a:pt x="0" y="14180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2700000">
            <a:off x="1197675" y="7787603"/>
            <a:ext cx="571221" cy="571221"/>
          </a:xfrm>
          <a:custGeom>
            <a:avLst/>
            <a:gdLst/>
            <a:ahLst/>
            <a:cxnLst/>
            <a:rect l="l" t="t" r="r" b="b"/>
            <a:pathLst>
              <a:path w="571221" h="571221">
                <a:moveTo>
                  <a:pt x="0" y="0"/>
                </a:moveTo>
                <a:lnTo>
                  <a:pt x="571221" y="0"/>
                </a:lnTo>
                <a:lnTo>
                  <a:pt x="571221" y="571221"/>
                </a:lnTo>
                <a:lnTo>
                  <a:pt x="0" y="5712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TextBox 5"/>
          <p:cNvSpPr txBox="1"/>
          <p:nvPr/>
        </p:nvSpPr>
        <p:spPr>
          <a:xfrm>
            <a:off x="1028700" y="3657600"/>
            <a:ext cx="6910589" cy="2952750"/>
          </a:xfrm>
          <a:prstGeom prst="rect">
            <a:avLst/>
          </a:prstGeom>
        </p:spPr>
        <p:txBody>
          <a:bodyPr lIns="0" tIns="0" rIns="0" bIns="0" rtlCol="0" anchor="t">
            <a:spAutoFit/>
          </a:bodyPr>
          <a:lstStyle/>
          <a:p>
            <a:pPr>
              <a:lnSpc>
                <a:spcPts val="11519"/>
              </a:lnSpc>
            </a:pPr>
            <a:r>
              <a:rPr lang="en-US" sz="9600" dirty="0">
                <a:solidFill>
                  <a:srgbClr val="FFFFFF"/>
                </a:solidFill>
                <a:latin typeface="Rasputin Light"/>
              </a:rPr>
              <a:t>What is FAFSA?</a:t>
            </a:r>
          </a:p>
        </p:txBody>
      </p:sp>
      <p:sp>
        <p:nvSpPr>
          <p:cNvPr id="6" name="TextBox 6"/>
          <p:cNvSpPr txBox="1"/>
          <p:nvPr/>
        </p:nvSpPr>
        <p:spPr>
          <a:xfrm>
            <a:off x="10066858" y="1483598"/>
            <a:ext cx="6910589" cy="6667500"/>
          </a:xfrm>
          <a:prstGeom prst="rect">
            <a:avLst/>
          </a:prstGeom>
        </p:spPr>
        <p:txBody>
          <a:bodyPr lIns="0" tIns="0" rIns="0" bIns="0" rtlCol="0" anchor="t">
            <a:spAutoFit/>
          </a:bodyPr>
          <a:lstStyle/>
          <a:p>
            <a:pPr algn="ctr">
              <a:lnSpc>
                <a:spcPts val="8399"/>
              </a:lnSpc>
            </a:pPr>
            <a:r>
              <a:rPr lang="en-US" sz="5999">
                <a:solidFill>
                  <a:srgbClr val="142414"/>
                </a:solidFill>
                <a:latin typeface="Rasputin Bold"/>
              </a:rPr>
              <a:t>FREE MONEY!!</a:t>
            </a:r>
          </a:p>
          <a:p>
            <a:pPr>
              <a:lnSpc>
                <a:spcPts val="6300"/>
              </a:lnSpc>
            </a:pPr>
            <a:endParaRPr lang="en-US" sz="5999">
              <a:solidFill>
                <a:srgbClr val="142414"/>
              </a:solidFill>
              <a:latin typeface="Rasputin Bold"/>
            </a:endParaRPr>
          </a:p>
          <a:p>
            <a:pPr marL="971552" lvl="1" indent="-485776">
              <a:lnSpc>
                <a:spcPts val="6300"/>
              </a:lnSpc>
              <a:buFont typeface="Arial"/>
              <a:buChar char="•"/>
            </a:pPr>
            <a:r>
              <a:rPr lang="en-US" sz="4500">
                <a:solidFill>
                  <a:srgbClr val="142414"/>
                </a:solidFill>
                <a:latin typeface="Rasputin Light"/>
              </a:rPr>
              <a:t>Free Application for Federal Student Aid</a:t>
            </a:r>
          </a:p>
          <a:p>
            <a:pPr>
              <a:lnSpc>
                <a:spcPts val="6300"/>
              </a:lnSpc>
            </a:pPr>
            <a:endParaRPr lang="en-US" sz="4500">
              <a:solidFill>
                <a:srgbClr val="142414"/>
              </a:solidFill>
              <a:latin typeface="Rasputin Light"/>
            </a:endParaRPr>
          </a:p>
          <a:p>
            <a:pPr marL="971552" lvl="1" indent="-485776">
              <a:lnSpc>
                <a:spcPts val="6300"/>
              </a:lnSpc>
              <a:buFont typeface="Arial"/>
              <a:buChar char="•"/>
            </a:pPr>
            <a:r>
              <a:rPr lang="en-US" sz="4500">
                <a:solidFill>
                  <a:srgbClr val="142414"/>
                </a:solidFill>
                <a:latin typeface="Rasputin Light"/>
              </a:rPr>
              <a:t>Application opens December 31st, 2023</a:t>
            </a:r>
          </a:p>
        </p:txBody>
      </p:sp>
      <p:pic>
        <p:nvPicPr>
          <p:cNvPr id="38" name="Audio 37">
            <a:hlinkClick r:id="" action="ppaction://media"/>
            <a:extLst>
              <a:ext uri="{FF2B5EF4-FFF2-40B4-BE49-F238E27FC236}">
                <a16:creationId xmlns:a16="http://schemas.microsoft.com/office/drawing/2014/main" id="{18CCEBF3-E0F0-4A15-86B2-6BCC147271F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6612" t="-266612" r="-266612" b="-266612"/>
          <a:stretch>
            <a:fillRect/>
          </a:stretch>
        </p:blipFill>
        <p:spPr>
          <a:xfrm>
            <a:off x="15201900" y="7810500"/>
            <a:ext cx="3086100" cy="3086100"/>
          </a:xfrm>
          <a:prstGeom prst="ellipse">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4118">
        <p159:morph option="byObject"/>
      </p:transition>
    </mc:Choice>
    <mc:Fallback>
      <p:transition spd="slow" advClick="0" advTm="44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Freeform 2"/>
          <p:cNvSpPr/>
          <p:nvPr/>
        </p:nvSpPr>
        <p:spPr>
          <a:xfrm>
            <a:off x="9647561" y="-3606598"/>
            <a:ext cx="8857785" cy="8525618"/>
          </a:xfrm>
          <a:custGeom>
            <a:avLst/>
            <a:gdLst/>
            <a:ahLst/>
            <a:cxnLst/>
            <a:rect l="l" t="t" r="r" b="b"/>
            <a:pathLst>
              <a:path w="8857785" h="8525618">
                <a:moveTo>
                  <a:pt x="0" y="0"/>
                </a:moveTo>
                <a:lnTo>
                  <a:pt x="8857785" y="0"/>
                </a:lnTo>
                <a:lnTo>
                  <a:pt x="8857785" y="8525619"/>
                </a:lnTo>
                <a:lnTo>
                  <a:pt x="0" y="8525619"/>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4243551">
            <a:off x="11823522" y="4570405"/>
            <a:ext cx="5915271" cy="9375789"/>
          </a:xfrm>
          <a:custGeom>
            <a:avLst/>
            <a:gdLst/>
            <a:ahLst/>
            <a:cxnLst/>
            <a:rect l="l" t="t" r="r" b="b"/>
            <a:pathLst>
              <a:path w="5915271" h="9375789">
                <a:moveTo>
                  <a:pt x="0" y="0"/>
                </a:moveTo>
                <a:lnTo>
                  <a:pt x="5915271" y="0"/>
                </a:lnTo>
                <a:lnTo>
                  <a:pt x="5915271" y="9375790"/>
                </a:lnTo>
                <a:lnTo>
                  <a:pt x="0" y="9375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 name="Group 4"/>
          <p:cNvGrpSpPr/>
          <p:nvPr/>
        </p:nvGrpSpPr>
        <p:grpSpPr>
          <a:xfrm>
            <a:off x="227018" y="388899"/>
            <a:ext cx="23557797" cy="1787299"/>
            <a:chOff x="0" y="0"/>
            <a:chExt cx="31410396" cy="2383065"/>
          </a:xfrm>
        </p:grpSpPr>
        <p:sp>
          <p:nvSpPr>
            <p:cNvPr id="5" name="TextBox 5"/>
            <p:cNvSpPr txBox="1"/>
            <p:nvPr/>
          </p:nvSpPr>
          <p:spPr>
            <a:xfrm>
              <a:off x="0" y="1870981"/>
              <a:ext cx="31410396" cy="512084"/>
            </a:xfrm>
            <a:prstGeom prst="rect">
              <a:avLst/>
            </a:prstGeom>
          </p:spPr>
          <p:txBody>
            <a:bodyPr lIns="0" tIns="0" rIns="0" bIns="0" rtlCol="0" anchor="t">
              <a:spAutoFit/>
            </a:bodyPr>
            <a:lstStyle/>
            <a:p>
              <a:pPr>
                <a:lnSpc>
                  <a:spcPts val="3363"/>
                </a:lnSpc>
              </a:pPr>
              <a:endParaRPr/>
            </a:p>
          </p:txBody>
        </p:sp>
        <p:sp>
          <p:nvSpPr>
            <p:cNvPr id="6" name="TextBox 6"/>
            <p:cNvSpPr txBox="1"/>
            <p:nvPr/>
          </p:nvSpPr>
          <p:spPr>
            <a:xfrm>
              <a:off x="0" y="-19050"/>
              <a:ext cx="31410396" cy="1574930"/>
            </a:xfrm>
            <a:prstGeom prst="rect">
              <a:avLst/>
            </a:prstGeom>
          </p:spPr>
          <p:txBody>
            <a:bodyPr lIns="0" tIns="0" rIns="0" bIns="0" rtlCol="0" anchor="t">
              <a:spAutoFit/>
            </a:bodyPr>
            <a:lstStyle/>
            <a:p>
              <a:pPr>
                <a:lnSpc>
                  <a:spcPts val="9224"/>
                </a:lnSpc>
              </a:pPr>
              <a:r>
                <a:rPr lang="en-US" sz="7686">
                  <a:solidFill>
                    <a:srgbClr val="FFFFFF"/>
                  </a:solidFill>
                  <a:latin typeface="Rasputin"/>
                </a:rPr>
                <a:t>What do you need for the FAFSA?</a:t>
              </a:r>
            </a:p>
          </p:txBody>
        </p:sp>
      </p:grpSp>
      <p:sp>
        <p:nvSpPr>
          <p:cNvPr id="7" name="TextBox 7"/>
          <p:cNvSpPr txBox="1"/>
          <p:nvPr/>
        </p:nvSpPr>
        <p:spPr>
          <a:xfrm>
            <a:off x="579739" y="2119048"/>
            <a:ext cx="10418021" cy="5677623"/>
          </a:xfrm>
          <a:prstGeom prst="rect">
            <a:avLst/>
          </a:prstGeom>
        </p:spPr>
        <p:txBody>
          <a:bodyPr lIns="0" tIns="0" rIns="0" bIns="0" rtlCol="0" anchor="t">
            <a:spAutoFit/>
          </a:bodyPr>
          <a:lstStyle/>
          <a:p>
            <a:pPr algn="ctr">
              <a:lnSpc>
                <a:spcPts val="6377"/>
              </a:lnSpc>
            </a:pPr>
            <a:r>
              <a:rPr lang="en-US" sz="4905">
                <a:solidFill>
                  <a:srgbClr val="FFFFFF"/>
                </a:solidFill>
                <a:latin typeface="Rasputin Bold"/>
              </a:rPr>
              <a:t>You need a FSA ID!!</a:t>
            </a:r>
          </a:p>
          <a:p>
            <a:pPr algn="ctr">
              <a:lnSpc>
                <a:spcPts val="6377"/>
              </a:lnSpc>
            </a:pPr>
            <a:r>
              <a:rPr lang="en-US" sz="4905">
                <a:solidFill>
                  <a:srgbClr val="FFFFFF"/>
                </a:solidFill>
                <a:latin typeface="Rasputin Light"/>
              </a:rPr>
              <a:t>To create your FSA ID you will need the following:</a:t>
            </a:r>
          </a:p>
          <a:p>
            <a:pPr marL="1059119" lvl="1" indent="-529559">
              <a:lnSpc>
                <a:spcPts val="6377"/>
              </a:lnSpc>
              <a:buFont typeface="Arial"/>
              <a:buChar char="•"/>
            </a:pPr>
            <a:r>
              <a:rPr lang="en-US" sz="4905">
                <a:solidFill>
                  <a:srgbClr val="FFFFFF"/>
                </a:solidFill>
                <a:latin typeface="Rasputin Light"/>
              </a:rPr>
              <a:t>Social Security Number</a:t>
            </a:r>
          </a:p>
          <a:p>
            <a:pPr marL="1059119" lvl="1" indent="-529559">
              <a:lnSpc>
                <a:spcPts val="6377"/>
              </a:lnSpc>
              <a:buFont typeface="Arial"/>
              <a:buChar char="•"/>
            </a:pPr>
            <a:r>
              <a:rPr lang="en-US" sz="4905">
                <a:solidFill>
                  <a:srgbClr val="FFFFFF"/>
                </a:solidFill>
                <a:latin typeface="Rasputin Light"/>
              </a:rPr>
              <a:t>Email</a:t>
            </a:r>
          </a:p>
          <a:p>
            <a:pPr marL="1059119" lvl="1" indent="-529559">
              <a:lnSpc>
                <a:spcPts val="6377"/>
              </a:lnSpc>
              <a:buFont typeface="Arial"/>
              <a:buChar char="•"/>
            </a:pPr>
            <a:r>
              <a:rPr lang="en-US" sz="4905">
                <a:solidFill>
                  <a:srgbClr val="FFFFFF"/>
                </a:solidFill>
                <a:latin typeface="Rasputin Light"/>
              </a:rPr>
              <a:t>Phone Number</a:t>
            </a:r>
          </a:p>
          <a:p>
            <a:pPr marL="1059119" lvl="1" indent="-529559">
              <a:lnSpc>
                <a:spcPts val="6377"/>
              </a:lnSpc>
              <a:spcBef>
                <a:spcPct val="0"/>
              </a:spcBef>
              <a:buFont typeface="Arial"/>
              <a:buChar char="•"/>
            </a:pPr>
            <a:r>
              <a:rPr lang="en-US" sz="4905">
                <a:solidFill>
                  <a:srgbClr val="FFFFFF"/>
                </a:solidFill>
                <a:latin typeface="Rasputin Light"/>
              </a:rPr>
              <a:t>Basic Personal Information</a:t>
            </a:r>
          </a:p>
        </p:txBody>
      </p:sp>
      <p:pic>
        <p:nvPicPr>
          <p:cNvPr id="8" name="Recorded Sound">
            <a:hlinkClick r:id="" action="ppaction://media"/>
            <a:extLst>
              <a:ext uri="{FF2B5EF4-FFF2-40B4-BE49-F238E27FC236}">
                <a16:creationId xmlns:a16="http://schemas.microsoft.com/office/drawing/2014/main" id="{32629EF3-133C-C257-7A30-F40D1D1A00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73600" y="9471333"/>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0000">
        <p159:morph option="byObject"/>
      </p:transition>
    </mc:Choice>
    <mc:Fallback>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CDB7"/>
        </a:solidFill>
        <a:effectLst/>
      </p:bgPr>
    </p:bg>
    <p:spTree>
      <p:nvGrpSpPr>
        <p:cNvPr id="1" name=""/>
        <p:cNvGrpSpPr/>
        <p:nvPr/>
      </p:nvGrpSpPr>
      <p:grpSpPr>
        <a:xfrm>
          <a:off x="0" y="0"/>
          <a:ext cx="0" cy="0"/>
          <a:chOff x="0" y="0"/>
          <a:chExt cx="0" cy="0"/>
        </a:xfrm>
      </p:grpSpPr>
      <p:sp>
        <p:nvSpPr>
          <p:cNvPr id="2" name="TextBox 2"/>
          <p:cNvSpPr txBox="1"/>
          <p:nvPr/>
        </p:nvSpPr>
        <p:spPr>
          <a:xfrm>
            <a:off x="4102385" y="3210075"/>
            <a:ext cx="10083230" cy="2933700"/>
          </a:xfrm>
          <a:prstGeom prst="rect">
            <a:avLst/>
          </a:prstGeom>
        </p:spPr>
        <p:txBody>
          <a:bodyPr lIns="0" tIns="0" rIns="0" bIns="0" rtlCol="0" anchor="t">
            <a:spAutoFit/>
          </a:bodyPr>
          <a:lstStyle/>
          <a:p>
            <a:pPr algn="ctr">
              <a:lnSpc>
                <a:spcPts val="11519"/>
              </a:lnSpc>
            </a:pPr>
            <a:r>
              <a:rPr lang="en-US" sz="9600">
                <a:solidFill>
                  <a:srgbClr val="142414"/>
                </a:solidFill>
                <a:latin typeface="Rasputin"/>
              </a:rPr>
              <a:t>Creating Your FSA ID</a:t>
            </a:r>
          </a:p>
        </p:txBody>
      </p:sp>
      <p:sp>
        <p:nvSpPr>
          <p:cNvPr id="3" name="Freeform 3"/>
          <p:cNvSpPr/>
          <p:nvPr/>
        </p:nvSpPr>
        <p:spPr>
          <a:xfrm rot="-1016209">
            <a:off x="-890667" y="4921459"/>
            <a:ext cx="8901994" cy="10457555"/>
          </a:xfrm>
          <a:custGeom>
            <a:avLst/>
            <a:gdLst/>
            <a:ahLst/>
            <a:cxnLst/>
            <a:rect l="l" t="t" r="r" b="b"/>
            <a:pathLst>
              <a:path w="8901994" h="10457555">
                <a:moveTo>
                  <a:pt x="0" y="0"/>
                </a:moveTo>
                <a:lnTo>
                  <a:pt x="8901993" y="0"/>
                </a:lnTo>
                <a:lnTo>
                  <a:pt x="8901993" y="10457555"/>
                </a:lnTo>
                <a:lnTo>
                  <a:pt x="0" y="10457555"/>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8862409">
            <a:off x="11443547" y="-3756415"/>
            <a:ext cx="8901994" cy="10457555"/>
          </a:xfrm>
          <a:custGeom>
            <a:avLst/>
            <a:gdLst/>
            <a:ahLst/>
            <a:cxnLst/>
            <a:rect l="l" t="t" r="r" b="b"/>
            <a:pathLst>
              <a:path w="8901994" h="10457555">
                <a:moveTo>
                  <a:pt x="0" y="0"/>
                </a:moveTo>
                <a:lnTo>
                  <a:pt x="8901994" y="0"/>
                </a:lnTo>
                <a:lnTo>
                  <a:pt x="8901994" y="10457555"/>
                </a:lnTo>
                <a:lnTo>
                  <a:pt x="0" y="10457555"/>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6787978">
            <a:off x="10415856" y="-4885058"/>
            <a:ext cx="7755409" cy="12292435"/>
          </a:xfrm>
          <a:custGeom>
            <a:avLst/>
            <a:gdLst/>
            <a:ahLst/>
            <a:cxnLst/>
            <a:rect l="l" t="t" r="r" b="b"/>
            <a:pathLst>
              <a:path w="7755409" h="12292435">
                <a:moveTo>
                  <a:pt x="0" y="0"/>
                </a:moveTo>
                <a:lnTo>
                  <a:pt x="7755409" y="0"/>
                </a:lnTo>
                <a:lnTo>
                  <a:pt x="7755409" y="12292436"/>
                </a:lnTo>
                <a:lnTo>
                  <a:pt x="0" y="12292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6" name="Recorded Sound">
            <a:hlinkClick r:id="" action="ppaction://media"/>
            <a:extLst>
              <a:ext uri="{FF2B5EF4-FFF2-40B4-BE49-F238E27FC236}">
                <a16:creationId xmlns:a16="http://schemas.microsoft.com/office/drawing/2014/main" id="{87107EAF-ABA9-E30F-224A-1F5F512D0A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602200" y="9563100"/>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000">
        <p159:morph option="byObject"/>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Freeform 2"/>
          <p:cNvSpPr/>
          <p:nvPr/>
        </p:nvSpPr>
        <p:spPr>
          <a:xfrm>
            <a:off x="-3849591" y="5642381"/>
            <a:ext cx="8857785" cy="8525618"/>
          </a:xfrm>
          <a:custGeom>
            <a:avLst/>
            <a:gdLst/>
            <a:ahLst/>
            <a:cxnLst/>
            <a:rect l="l" t="t" r="r" b="b"/>
            <a:pathLst>
              <a:path w="8857785" h="8525618">
                <a:moveTo>
                  <a:pt x="0" y="0"/>
                </a:moveTo>
                <a:lnTo>
                  <a:pt x="8857785" y="0"/>
                </a:lnTo>
                <a:lnTo>
                  <a:pt x="8857785" y="8525618"/>
                </a:lnTo>
                <a:lnTo>
                  <a:pt x="0" y="852561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8743839">
            <a:off x="-2596254" y="4920069"/>
            <a:ext cx="5915271" cy="9375789"/>
          </a:xfrm>
          <a:custGeom>
            <a:avLst/>
            <a:gdLst/>
            <a:ahLst/>
            <a:cxnLst/>
            <a:rect l="l" t="t" r="r" b="b"/>
            <a:pathLst>
              <a:path w="5915271" h="9375789">
                <a:moveTo>
                  <a:pt x="0" y="0"/>
                </a:moveTo>
                <a:lnTo>
                  <a:pt x="5915271" y="0"/>
                </a:lnTo>
                <a:lnTo>
                  <a:pt x="5915271" y="9375789"/>
                </a:lnTo>
                <a:lnTo>
                  <a:pt x="0" y="93757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5882458" y="1974607"/>
            <a:ext cx="11943587" cy="5795493"/>
          </a:xfrm>
          <a:custGeom>
            <a:avLst/>
            <a:gdLst/>
            <a:ahLst/>
            <a:cxnLst/>
            <a:rect l="l" t="t" r="r" b="b"/>
            <a:pathLst>
              <a:path w="11943587" h="5795493">
                <a:moveTo>
                  <a:pt x="0" y="0"/>
                </a:moveTo>
                <a:lnTo>
                  <a:pt x="11943587" y="0"/>
                </a:lnTo>
                <a:lnTo>
                  <a:pt x="11943587" y="5795493"/>
                </a:lnTo>
                <a:lnTo>
                  <a:pt x="0" y="5795493"/>
                </a:lnTo>
                <a:lnTo>
                  <a:pt x="0" y="0"/>
                </a:lnTo>
                <a:close/>
              </a:path>
            </a:pathLst>
          </a:custGeom>
          <a:blipFill>
            <a:blip r:embed="rId9"/>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12014737" y="4577918"/>
            <a:ext cx="1869692" cy="1131164"/>
          </a:xfrm>
          <a:prstGeom prst="rect">
            <a:avLst/>
          </a:prstGeom>
        </p:spPr>
      </p:pic>
      <p:sp>
        <p:nvSpPr>
          <p:cNvPr id="6" name="TextBox 6"/>
          <p:cNvSpPr txBox="1"/>
          <p:nvPr/>
        </p:nvSpPr>
        <p:spPr>
          <a:xfrm>
            <a:off x="171640" y="1220820"/>
            <a:ext cx="5114747" cy="1962150"/>
          </a:xfrm>
          <a:prstGeom prst="rect">
            <a:avLst/>
          </a:prstGeom>
        </p:spPr>
        <p:txBody>
          <a:bodyPr lIns="0" tIns="0" rIns="0" bIns="0" rtlCol="0" anchor="t">
            <a:spAutoFit/>
          </a:bodyPr>
          <a:lstStyle/>
          <a:p>
            <a:pPr>
              <a:lnSpc>
                <a:spcPts val="7799"/>
              </a:lnSpc>
            </a:pPr>
            <a:r>
              <a:rPr lang="en-US" sz="6499">
                <a:solidFill>
                  <a:srgbClr val="FFFFFF"/>
                </a:solidFill>
                <a:latin typeface="Rasputin Light"/>
              </a:rPr>
              <a:t>GO to FAFSA.GOV</a:t>
            </a:r>
          </a:p>
        </p:txBody>
      </p:sp>
      <p:grpSp>
        <p:nvGrpSpPr>
          <p:cNvPr id="7" name="Group 7"/>
          <p:cNvGrpSpPr/>
          <p:nvPr/>
        </p:nvGrpSpPr>
        <p:grpSpPr>
          <a:xfrm>
            <a:off x="1071694" y="4155430"/>
            <a:ext cx="4373555" cy="1971860"/>
            <a:chOff x="0" y="0"/>
            <a:chExt cx="5831406" cy="2629147"/>
          </a:xfrm>
        </p:grpSpPr>
        <p:sp>
          <p:nvSpPr>
            <p:cNvPr id="8" name="TextBox 8"/>
            <p:cNvSpPr txBox="1"/>
            <p:nvPr/>
          </p:nvSpPr>
          <p:spPr>
            <a:xfrm>
              <a:off x="0" y="1227638"/>
              <a:ext cx="5831406" cy="1401509"/>
            </a:xfrm>
            <a:prstGeom prst="rect">
              <a:avLst/>
            </a:prstGeom>
          </p:spPr>
          <p:txBody>
            <a:bodyPr lIns="0" tIns="0" rIns="0" bIns="0" rtlCol="0" anchor="t">
              <a:spAutoFit/>
            </a:bodyPr>
            <a:lstStyle/>
            <a:p>
              <a:pPr marL="0" lvl="0" indent="0" algn="ctr">
                <a:lnSpc>
                  <a:spcPts val="4366"/>
                </a:lnSpc>
              </a:pPr>
              <a:r>
                <a:rPr lang="en-US" sz="2911">
                  <a:solidFill>
                    <a:srgbClr val="FFFFFF"/>
                  </a:solidFill>
                  <a:latin typeface="TT Commons Pro"/>
                </a:rPr>
                <a:t>Once you are here click on </a:t>
              </a:r>
              <a:r>
                <a:rPr lang="en-US" sz="2911">
                  <a:solidFill>
                    <a:srgbClr val="FFFFFF"/>
                  </a:solidFill>
                  <a:latin typeface="TT Commons Pro Bold"/>
                </a:rPr>
                <a:t>Learn About 2024-25 </a:t>
              </a:r>
            </a:p>
          </p:txBody>
        </p:sp>
        <p:sp>
          <p:nvSpPr>
            <p:cNvPr id="9" name="TextBox 9"/>
            <p:cNvSpPr txBox="1"/>
            <p:nvPr/>
          </p:nvSpPr>
          <p:spPr>
            <a:xfrm>
              <a:off x="0" y="-57150"/>
              <a:ext cx="5831406" cy="828754"/>
            </a:xfrm>
            <a:prstGeom prst="rect">
              <a:avLst/>
            </a:prstGeom>
          </p:spPr>
          <p:txBody>
            <a:bodyPr lIns="0" tIns="0" rIns="0" bIns="0" rtlCol="0" anchor="t">
              <a:spAutoFit/>
            </a:bodyPr>
            <a:lstStyle/>
            <a:p>
              <a:pPr algn="ctr">
                <a:lnSpc>
                  <a:spcPts val="4936"/>
                </a:lnSpc>
              </a:pPr>
              <a:r>
                <a:rPr lang="en-US" sz="3797">
                  <a:solidFill>
                    <a:srgbClr val="FFFFFF"/>
                  </a:solidFill>
                  <a:latin typeface="Rasputin Light"/>
                </a:rPr>
                <a:t>Home Screen</a:t>
              </a:r>
            </a:p>
          </p:txBody>
        </p:sp>
      </p:grpSp>
      <p:pic>
        <p:nvPicPr>
          <p:cNvPr id="18" name="Audio 17">
            <a:hlinkClick r:id="" action="ppaction://media"/>
            <a:extLst>
              <a:ext uri="{FF2B5EF4-FFF2-40B4-BE49-F238E27FC236}">
                <a16:creationId xmlns:a16="http://schemas.microsoft.com/office/drawing/2014/main" id="{22A412C1-42CB-5E13-EADC-9E9A79B5BDBE}"/>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6612" t="-266612" r="-266612" b="-266612"/>
          <a:stretch>
            <a:fillRect/>
          </a:stretch>
        </p:blipFill>
        <p:spPr>
          <a:xfrm>
            <a:off x="16078200" y="8191500"/>
            <a:ext cx="3086100" cy="3086100"/>
          </a:xfrm>
          <a:prstGeom prst="ellipse">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637">
        <p159:morph option="byObject"/>
      </p:transition>
    </mc:Choice>
    <mc:Fallback>
      <p:transition spd="slow" advTm="19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Freeform 2"/>
          <p:cNvSpPr/>
          <p:nvPr/>
        </p:nvSpPr>
        <p:spPr>
          <a:xfrm>
            <a:off x="-1987967" y="4377818"/>
            <a:ext cx="8857785" cy="8525618"/>
          </a:xfrm>
          <a:custGeom>
            <a:avLst/>
            <a:gdLst/>
            <a:ahLst/>
            <a:cxnLst/>
            <a:rect l="l" t="t" r="r" b="b"/>
            <a:pathLst>
              <a:path w="8857785" h="8525618">
                <a:moveTo>
                  <a:pt x="0" y="0"/>
                </a:moveTo>
                <a:lnTo>
                  <a:pt x="8857785" y="0"/>
                </a:lnTo>
                <a:lnTo>
                  <a:pt x="8857785" y="8525619"/>
                </a:lnTo>
                <a:lnTo>
                  <a:pt x="0" y="8525619"/>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7351038">
            <a:off x="-2374302" y="3446462"/>
            <a:ext cx="6806003" cy="10787613"/>
          </a:xfrm>
          <a:custGeom>
            <a:avLst/>
            <a:gdLst/>
            <a:ahLst/>
            <a:cxnLst/>
            <a:rect l="l" t="t" r="r" b="b"/>
            <a:pathLst>
              <a:path w="6806003" h="10787613">
                <a:moveTo>
                  <a:pt x="0" y="0"/>
                </a:moveTo>
                <a:lnTo>
                  <a:pt x="6806004" y="0"/>
                </a:lnTo>
                <a:lnTo>
                  <a:pt x="6806004" y="10787613"/>
                </a:lnTo>
                <a:lnTo>
                  <a:pt x="0" y="107876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13756756" y="7921446"/>
            <a:ext cx="2197499" cy="719182"/>
          </a:xfrm>
          <a:custGeom>
            <a:avLst/>
            <a:gdLst/>
            <a:ahLst/>
            <a:cxnLst/>
            <a:rect l="l" t="t" r="r" b="b"/>
            <a:pathLst>
              <a:path w="2197499" h="719182">
                <a:moveTo>
                  <a:pt x="0" y="0"/>
                </a:moveTo>
                <a:lnTo>
                  <a:pt x="2197499" y="0"/>
                </a:lnTo>
                <a:lnTo>
                  <a:pt x="2197499" y="719182"/>
                </a:lnTo>
                <a:lnTo>
                  <a:pt x="0" y="7191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7956386" y="4145774"/>
            <a:ext cx="9338655" cy="5241697"/>
          </a:xfrm>
          <a:custGeom>
            <a:avLst/>
            <a:gdLst/>
            <a:ahLst/>
            <a:cxnLst/>
            <a:rect l="l" t="t" r="r" b="b"/>
            <a:pathLst>
              <a:path w="9338655" h="5241697">
                <a:moveTo>
                  <a:pt x="0" y="0"/>
                </a:moveTo>
                <a:lnTo>
                  <a:pt x="9338655" y="0"/>
                </a:lnTo>
                <a:lnTo>
                  <a:pt x="9338655" y="5241696"/>
                </a:lnTo>
                <a:lnTo>
                  <a:pt x="0" y="5241696"/>
                </a:lnTo>
                <a:lnTo>
                  <a:pt x="0" y="0"/>
                </a:lnTo>
                <a:close/>
              </a:path>
            </a:pathLst>
          </a:custGeom>
          <a:blipFill>
            <a:blip r:embed="rId11"/>
            <a:stretch>
              <a:fillRect/>
            </a:stretch>
          </a:blipFill>
        </p:spPr>
        <p:txBody>
          <a:bodyPr/>
          <a:lstStyle/>
          <a:p>
            <a:endParaRPr lang="en-US"/>
          </a:p>
        </p:txBody>
      </p:sp>
      <p:sp>
        <p:nvSpPr>
          <p:cNvPr id="6" name="TextBox 6"/>
          <p:cNvSpPr txBox="1"/>
          <p:nvPr/>
        </p:nvSpPr>
        <p:spPr>
          <a:xfrm>
            <a:off x="234629" y="866252"/>
            <a:ext cx="17818742" cy="1120775"/>
          </a:xfrm>
          <a:prstGeom prst="rect">
            <a:avLst/>
          </a:prstGeom>
        </p:spPr>
        <p:txBody>
          <a:bodyPr lIns="0" tIns="0" rIns="0" bIns="0" rtlCol="0" anchor="t">
            <a:spAutoFit/>
          </a:bodyPr>
          <a:lstStyle/>
          <a:p>
            <a:pPr>
              <a:lnSpc>
                <a:spcPts val="9100"/>
              </a:lnSpc>
            </a:pPr>
            <a:r>
              <a:rPr lang="en-US" sz="6500">
                <a:solidFill>
                  <a:srgbClr val="FFFFFF"/>
                </a:solidFill>
                <a:latin typeface="Rasputin"/>
              </a:rPr>
              <a:t>Scroll down to “What You Can Do Now”</a:t>
            </a:r>
          </a:p>
        </p:txBody>
      </p:sp>
      <p:sp>
        <p:nvSpPr>
          <p:cNvPr id="7" name="TextBox 7"/>
          <p:cNvSpPr txBox="1"/>
          <p:nvPr/>
        </p:nvSpPr>
        <p:spPr>
          <a:xfrm>
            <a:off x="579301" y="2424639"/>
            <a:ext cx="16715740" cy="1216309"/>
          </a:xfrm>
          <a:prstGeom prst="rect">
            <a:avLst/>
          </a:prstGeom>
        </p:spPr>
        <p:txBody>
          <a:bodyPr lIns="0" tIns="0" rIns="0" bIns="0" rtlCol="0" anchor="t">
            <a:spAutoFit/>
          </a:bodyPr>
          <a:lstStyle/>
          <a:p>
            <a:pPr marL="0" lvl="0" indent="0">
              <a:lnSpc>
                <a:spcPts val="4884"/>
              </a:lnSpc>
              <a:spcBef>
                <a:spcPct val="0"/>
              </a:spcBef>
            </a:pPr>
            <a:r>
              <a:rPr lang="en-US" sz="3488">
                <a:solidFill>
                  <a:srgbClr val="FEFEFE"/>
                </a:solidFill>
                <a:latin typeface="Rasputin"/>
              </a:rPr>
              <a:t>Once you scroll down to the “What You Can Do Now” section, click on the link to “create your StudentAid.gov account” </a:t>
            </a:r>
          </a:p>
        </p:txBody>
      </p:sp>
      <p:sp>
        <p:nvSpPr>
          <p:cNvPr id="8" name="Freeform 8"/>
          <p:cNvSpPr/>
          <p:nvPr/>
        </p:nvSpPr>
        <p:spPr>
          <a:xfrm>
            <a:off x="14093848" y="4839525"/>
            <a:ext cx="2479246" cy="811390"/>
          </a:xfrm>
          <a:custGeom>
            <a:avLst/>
            <a:gdLst/>
            <a:ahLst/>
            <a:cxnLst/>
            <a:rect l="l" t="t" r="r" b="b"/>
            <a:pathLst>
              <a:path w="2479246" h="811390">
                <a:moveTo>
                  <a:pt x="0" y="0"/>
                </a:moveTo>
                <a:lnTo>
                  <a:pt x="2479246" y="0"/>
                </a:lnTo>
                <a:lnTo>
                  <a:pt x="2479246" y="811390"/>
                </a:lnTo>
                <a:lnTo>
                  <a:pt x="0" y="8113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Recorded Sound">
            <a:hlinkClick r:id="" action="ppaction://media"/>
            <a:extLst>
              <a:ext uri="{FF2B5EF4-FFF2-40B4-BE49-F238E27FC236}">
                <a16:creationId xmlns:a16="http://schemas.microsoft.com/office/drawing/2014/main" id="{56A388B2-9ADF-342D-88B6-9A192F0433C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76101" y="9420748"/>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000">
        <p159:morph option="byObject"/>
      </p:transition>
    </mc:Choice>
    <mc:Fallback>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Freeform 2"/>
          <p:cNvSpPr/>
          <p:nvPr/>
        </p:nvSpPr>
        <p:spPr>
          <a:xfrm>
            <a:off x="-3849591" y="5642381"/>
            <a:ext cx="8857785" cy="8525618"/>
          </a:xfrm>
          <a:custGeom>
            <a:avLst/>
            <a:gdLst/>
            <a:ahLst/>
            <a:cxnLst/>
            <a:rect l="l" t="t" r="r" b="b"/>
            <a:pathLst>
              <a:path w="8857785" h="8525618">
                <a:moveTo>
                  <a:pt x="0" y="0"/>
                </a:moveTo>
                <a:lnTo>
                  <a:pt x="8857785" y="0"/>
                </a:lnTo>
                <a:lnTo>
                  <a:pt x="8857785" y="8525618"/>
                </a:lnTo>
                <a:lnTo>
                  <a:pt x="0" y="852561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8743839">
            <a:off x="-2596254" y="4920069"/>
            <a:ext cx="5915271" cy="9375789"/>
          </a:xfrm>
          <a:custGeom>
            <a:avLst/>
            <a:gdLst/>
            <a:ahLst/>
            <a:cxnLst/>
            <a:rect l="l" t="t" r="r" b="b"/>
            <a:pathLst>
              <a:path w="5915271" h="9375789">
                <a:moveTo>
                  <a:pt x="0" y="0"/>
                </a:moveTo>
                <a:lnTo>
                  <a:pt x="5915271" y="0"/>
                </a:lnTo>
                <a:lnTo>
                  <a:pt x="5915271" y="9375789"/>
                </a:lnTo>
                <a:lnTo>
                  <a:pt x="0" y="93757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9144000" y="2179614"/>
            <a:ext cx="6719500" cy="7428349"/>
          </a:xfrm>
          <a:custGeom>
            <a:avLst/>
            <a:gdLst/>
            <a:ahLst/>
            <a:cxnLst/>
            <a:rect l="l" t="t" r="r" b="b"/>
            <a:pathLst>
              <a:path w="6719500" h="7428349">
                <a:moveTo>
                  <a:pt x="0" y="0"/>
                </a:moveTo>
                <a:lnTo>
                  <a:pt x="6719500" y="0"/>
                </a:lnTo>
                <a:lnTo>
                  <a:pt x="6719500" y="7428349"/>
                </a:lnTo>
                <a:lnTo>
                  <a:pt x="0" y="7428349"/>
                </a:lnTo>
                <a:lnTo>
                  <a:pt x="0" y="0"/>
                </a:lnTo>
                <a:close/>
              </a:path>
            </a:pathLst>
          </a:custGeom>
          <a:blipFill>
            <a:blip r:embed="rId9"/>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9764425" y="4036939"/>
            <a:ext cx="1156368" cy="699603"/>
          </a:xfrm>
          <a:prstGeom prst="rect">
            <a:avLst/>
          </a:prstGeom>
        </p:spPr>
      </p:pic>
      <p:sp>
        <p:nvSpPr>
          <p:cNvPr id="6" name="TextBox 6"/>
          <p:cNvSpPr txBox="1"/>
          <p:nvPr/>
        </p:nvSpPr>
        <p:spPr>
          <a:xfrm>
            <a:off x="579301" y="521176"/>
            <a:ext cx="10746195" cy="1981200"/>
          </a:xfrm>
          <a:prstGeom prst="rect">
            <a:avLst/>
          </a:prstGeom>
        </p:spPr>
        <p:txBody>
          <a:bodyPr lIns="0" tIns="0" rIns="0" bIns="0" rtlCol="0" anchor="t">
            <a:spAutoFit/>
          </a:bodyPr>
          <a:lstStyle/>
          <a:p>
            <a:pPr>
              <a:lnSpc>
                <a:spcPts val="7799"/>
              </a:lnSpc>
            </a:pPr>
            <a:r>
              <a:rPr lang="en-US" sz="6499">
                <a:solidFill>
                  <a:srgbClr val="FFFFFF"/>
                </a:solidFill>
                <a:latin typeface="Rasputin Light"/>
              </a:rPr>
              <a:t>Now You Are Ready To Get Started...</a:t>
            </a:r>
          </a:p>
        </p:txBody>
      </p:sp>
      <p:sp>
        <p:nvSpPr>
          <p:cNvPr id="7" name="TextBox 7"/>
          <p:cNvSpPr txBox="1"/>
          <p:nvPr/>
        </p:nvSpPr>
        <p:spPr>
          <a:xfrm>
            <a:off x="1695519" y="3572697"/>
            <a:ext cx="6985908" cy="1163845"/>
          </a:xfrm>
          <a:prstGeom prst="rect">
            <a:avLst/>
          </a:prstGeom>
        </p:spPr>
        <p:txBody>
          <a:bodyPr lIns="0" tIns="0" rIns="0" bIns="0" rtlCol="0" anchor="t">
            <a:spAutoFit/>
          </a:bodyPr>
          <a:lstStyle/>
          <a:p>
            <a:pPr algn="ctr">
              <a:lnSpc>
                <a:spcPts val="4648"/>
              </a:lnSpc>
            </a:pPr>
            <a:r>
              <a:rPr lang="en-US" sz="3320">
                <a:solidFill>
                  <a:srgbClr val="FFFFFF"/>
                </a:solidFill>
                <a:latin typeface="Rasputin"/>
              </a:rPr>
              <a:t>The link will take you to this page to create an account.</a:t>
            </a:r>
          </a:p>
        </p:txBody>
      </p:sp>
      <p:sp>
        <p:nvSpPr>
          <p:cNvPr id="8" name="TextBox 8"/>
          <p:cNvSpPr txBox="1"/>
          <p:nvPr/>
        </p:nvSpPr>
        <p:spPr>
          <a:xfrm>
            <a:off x="2158775" y="5566181"/>
            <a:ext cx="5091504" cy="636771"/>
          </a:xfrm>
          <a:prstGeom prst="rect">
            <a:avLst/>
          </a:prstGeom>
        </p:spPr>
        <p:txBody>
          <a:bodyPr lIns="0" tIns="0" rIns="0" bIns="0" rtlCol="0" anchor="t">
            <a:spAutoFit/>
          </a:bodyPr>
          <a:lstStyle/>
          <a:p>
            <a:pPr algn="ctr">
              <a:lnSpc>
                <a:spcPts val="5194"/>
              </a:lnSpc>
            </a:pPr>
            <a:r>
              <a:rPr lang="en-US" sz="3710">
                <a:solidFill>
                  <a:srgbClr val="FFFFFF"/>
                </a:solidFill>
                <a:latin typeface="Rasputin Bold"/>
              </a:rPr>
              <a:t>Click “Get Started”</a:t>
            </a:r>
          </a:p>
        </p:txBody>
      </p:sp>
      <p:sp>
        <p:nvSpPr>
          <p:cNvPr id="9" name="Freeform 9"/>
          <p:cNvSpPr/>
          <p:nvPr/>
        </p:nvSpPr>
        <p:spPr>
          <a:xfrm>
            <a:off x="14692032" y="-4838958"/>
            <a:ext cx="8857785" cy="8525618"/>
          </a:xfrm>
          <a:custGeom>
            <a:avLst/>
            <a:gdLst/>
            <a:ahLst/>
            <a:cxnLst/>
            <a:rect l="l" t="t" r="r" b="b"/>
            <a:pathLst>
              <a:path w="8857785" h="8525618">
                <a:moveTo>
                  <a:pt x="0" y="0"/>
                </a:moveTo>
                <a:lnTo>
                  <a:pt x="8857785" y="0"/>
                </a:lnTo>
                <a:lnTo>
                  <a:pt x="8857785" y="8525619"/>
                </a:lnTo>
                <a:lnTo>
                  <a:pt x="0" y="8525619"/>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Audio 15">
            <a:hlinkClick r:id="" action="ppaction://media"/>
            <a:extLst>
              <a:ext uri="{FF2B5EF4-FFF2-40B4-BE49-F238E27FC236}">
                <a16:creationId xmlns:a16="http://schemas.microsoft.com/office/drawing/2014/main" id="{DCFF0C68-55AE-3E02-4B39-AFFBDA4E95D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6612" t="-266612" r="-266612" b="-266612"/>
          <a:stretch>
            <a:fillRect/>
          </a:stretch>
        </p:blipFill>
        <p:spPr>
          <a:xfrm>
            <a:off x="-937876" y="8222774"/>
            <a:ext cx="3086100" cy="3086100"/>
          </a:xfrm>
          <a:prstGeom prst="ellipse">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142">
        <p159:morph option="byObject"/>
      </p:transition>
    </mc:Choice>
    <mc:Fallback>
      <p:transition spd="slow" advTm="221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7CDB7"/>
        </a:solidFill>
        <a:effectLst/>
      </p:bgPr>
    </p:bg>
    <p:spTree>
      <p:nvGrpSpPr>
        <p:cNvPr id="1" name=""/>
        <p:cNvGrpSpPr/>
        <p:nvPr/>
      </p:nvGrpSpPr>
      <p:grpSpPr>
        <a:xfrm>
          <a:off x="0" y="0"/>
          <a:ext cx="0" cy="0"/>
          <a:chOff x="0" y="0"/>
          <a:chExt cx="0" cy="0"/>
        </a:xfrm>
      </p:grpSpPr>
      <p:sp>
        <p:nvSpPr>
          <p:cNvPr id="2" name="TextBox 2"/>
          <p:cNvSpPr txBox="1"/>
          <p:nvPr/>
        </p:nvSpPr>
        <p:spPr>
          <a:xfrm>
            <a:off x="1028700" y="1009650"/>
            <a:ext cx="13076928" cy="4419600"/>
          </a:xfrm>
          <a:prstGeom prst="rect">
            <a:avLst/>
          </a:prstGeom>
        </p:spPr>
        <p:txBody>
          <a:bodyPr lIns="0" tIns="0" rIns="0" bIns="0" rtlCol="0" anchor="t">
            <a:spAutoFit/>
          </a:bodyPr>
          <a:lstStyle/>
          <a:p>
            <a:pPr>
              <a:lnSpc>
                <a:spcPts val="11519"/>
              </a:lnSpc>
            </a:pPr>
            <a:r>
              <a:rPr lang="en-US" sz="9600">
                <a:solidFill>
                  <a:srgbClr val="142414"/>
                </a:solidFill>
                <a:latin typeface="Rasputin Light"/>
              </a:rPr>
              <a:t>There are 7 total steps within creating your FSA ID</a:t>
            </a:r>
          </a:p>
        </p:txBody>
      </p:sp>
      <p:sp>
        <p:nvSpPr>
          <p:cNvPr id="3" name="Freeform 3"/>
          <p:cNvSpPr/>
          <p:nvPr/>
        </p:nvSpPr>
        <p:spPr>
          <a:xfrm rot="-4421762">
            <a:off x="10097818" y="3686697"/>
            <a:ext cx="8901994" cy="10457555"/>
          </a:xfrm>
          <a:custGeom>
            <a:avLst/>
            <a:gdLst/>
            <a:ahLst/>
            <a:cxnLst/>
            <a:rect l="l" t="t" r="r" b="b"/>
            <a:pathLst>
              <a:path w="8901994" h="10457555">
                <a:moveTo>
                  <a:pt x="0" y="0"/>
                </a:moveTo>
                <a:lnTo>
                  <a:pt x="8901994" y="0"/>
                </a:lnTo>
                <a:lnTo>
                  <a:pt x="8901994" y="10457555"/>
                </a:lnTo>
                <a:lnTo>
                  <a:pt x="0" y="10457555"/>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5704631">
            <a:off x="14297058" y="2361332"/>
            <a:ext cx="6144834" cy="9739650"/>
          </a:xfrm>
          <a:custGeom>
            <a:avLst/>
            <a:gdLst/>
            <a:ahLst/>
            <a:cxnLst/>
            <a:rect l="l" t="t" r="r" b="b"/>
            <a:pathLst>
              <a:path w="6144834" h="9739650">
                <a:moveTo>
                  <a:pt x="0" y="0"/>
                </a:moveTo>
                <a:lnTo>
                  <a:pt x="6144833" y="0"/>
                </a:lnTo>
                <a:lnTo>
                  <a:pt x="6144833" y="9739650"/>
                </a:lnTo>
                <a:lnTo>
                  <a:pt x="0" y="9739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5822765">
            <a:off x="-1597075" y="7402747"/>
            <a:ext cx="4764940" cy="4699422"/>
          </a:xfrm>
          <a:custGeom>
            <a:avLst/>
            <a:gdLst/>
            <a:ahLst/>
            <a:cxnLst/>
            <a:rect l="l" t="t" r="r" b="b"/>
            <a:pathLst>
              <a:path w="4764940" h="4699422">
                <a:moveTo>
                  <a:pt x="0" y="0"/>
                </a:moveTo>
                <a:lnTo>
                  <a:pt x="4764940" y="0"/>
                </a:lnTo>
                <a:lnTo>
                  <a:pt x="4764940" y="4699422"/>
                </a:lnTo>
                <a:lnTo>
                  <a:pt x="0" y="46994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p:cNvSpPr txBox="1"/>
          <p:nvPr/>
        </p:nvSpPr>
        <p:spPr>
          <a:xfrm>
            <a:off x="11775914" y="8840536"/>
            <a:ext cx="4929188" cy="733425"/>
          </a:xfrm>
          <a:prstGeom prst="rect">
            <a:avLst/>
          </a:prstGeom>
        </p:spPr>
        <p:txBody>
          <a:bodyPr lIns="0" tIns="0" rIns="0" bIns="0" rtlCol="0" anchor="t">
            <a:spAutoFit/>
          </a:bodyPr>
          <a:lstStyle/>
          <a:p>
            <a:pPr algn="ctr">
              <a:lnSpc>
                <a:spcPts val="5850"/>
              </a:lnSpc>
              <a:spcBef>
                <a:spcPct val="0"/>
              </a:spcBef>
            </a:pPr>
            <a:r>
              <a:rPr lang="en-US" sz="4500">
                <a:solidFill>
                  <a:srgbClr val="FFFFFF"/>
                </a:solidFill>
                <a:latin typeface="Rasputin Light"/>
              </a:rPr>
              <a:t>Fill out each box!!</a:t>
            </a:r>
          </a:p>
        </p:txBody>
      </p:sp>
      <p:pic>
        <p:nvPicPr>
          <p:cNvPr id="7" name="Recorded Sound">
            <a:hlinkClick r:id="" action="ppaction://media"/>
            <a:extLst>
              <a:ext uri="{FF2B5EF4-FFF2-40B4-BE49-F238E27FC236}">
                <a16:creationId xmlns:a16="http://schemas.microsoft.com/office/drawing/2014/main" id="{9EFEE910-8CC7-61D1-80AB-025456A1B59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9719524"/>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000">
        <p159:morph option="byObject"/>
      </p:transition>
    </mc:Choice>
    <mc:Fallback>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F674F"/>
        </a:solidFill>
        <a:effectLst/>
      </p:bgPr>
    </p:bg>
    <p:spTree>
      <p:nvGrpSpPr>
        <p:cNvPr id="1" name=""/>
        <p:cNvGrpSpPr/>
        <p:nvPr/>
      </p:nvGrpSpPr>
      <p:grpSpPr>
        <a:xfrm>
          <a:off x="0" y="0"/>
          <a:ext cx="0" cy="0"/>
          <a:chOff x="0" y="0"/>
          <a:chExt cx="0" cy="0"/>
        </a:xfrm>
      </p:grpSpPr>
      <p:sp>
        <p:nvSpPr>
          <p:cNvPr id="2" name="TextBox 2"/>
          <p:cNvSpPr txBox="1"/>
          <p:nvPr/>
        </p:nvSpPr>
        <p:spPr>
          <a:xfrm>
            <a:off x="335971" y="697608"/>
            <a:ext cx="18477889" cy="1476375"/>
          </a:xfrm>
          <a:prstGeom prst="rect">
            <a:avLst/>
          </a:prstGeom>
        </p:spPr>
        <p:txBody>
          <a:bodyPr lIns="0" tIns="0" rIns="0" bIns="0" rtlCol="0" anchor="t">
            <a:spAutoFit/>
          </a:bodyPr>
          <a:lstStyle/>
          <a:p>
            <a:pPr>
              <a:lnSpc>
                <a:spcPts val="11519"/>
              </a:lnSpc>
            </a:pPr>
            <a:r>
              <a:rPr lang="en-US" sz="9600">
                <a:solidFill>
                  <a:srgbClr val="FFFFFF"/>
                </a:solidFill>
                <a:latin typeface="Rasputin"/>
              </a:rPr>
              <a:t>Step 1: Personal Information</a:t>
            </a:r>
          </a:p>
        </p:txBody>
      </p:sp>
      <p:sp>
        <p:nvSpPr>
          <p:cNvPr id="3" name="TextBox 3"/>
          <p:cNvSpPr txBox="1"/>
          <p:nvPr/>
        </p:nvSpPr>
        <p:spPr>
          <a:xfrm>
            <a:off x="11431156" y="3771992"/>
            <a:ext cx="6710811" cy="3408456"/>
          </a:xfrm>
          <a:prstGeom prst="rect">
            <a:avLst/>
          </a:prstGeom>
        </p:spPr>
        <p:txBody>
          <a:bodyPr lIns="0" tIns="0" rIns="0" bIns="0" rtlCol="0" anchor="t">
            <a:spAutoFit/>
          </a:bodyPr>
          <a:lstStyle/>
          <a:p>
            <a:pPr algn="ctr">
              <a:lnSpc>
                <a:spcPts val="5390"/>
              </a:lnSpc>
            </a:pPr>
            <a:r>
              <a:rPr lang="en-US" sz="4146">
                <a:solidFill>
                  <a:srgbClr val="FFFFFF"/>
                </a:solidFill>
                <a:latin typeface="Rasputin Light"/>
              </a:rPr>
              <a:t>First Name</a:t>
            </a:r>
          </a:p>
          <a:p>
            <a:pPr algn="ctr">
              <a:lnSpc>
                <a:spcPts val="5390"/>
              </a:lnSpc>
            </a:pPr>
            <a:r>
              <a:rPr lang="en-US" sz="4146">
                <a:solidFill>
                  <a:srgbClr val="FFFFFF"/>
                </a:solidFill>
                <a:latin typeface="Rasputin Light"/>
              </a:rPr>
              <a:t>Middle Initial </a:t>
            </a:r>
          </a:p>
          <a:p>
            <a:pPr algn="ctr">
              <a:lnSpc>
                <a:spcPts val="5390"/>
              </a:lnSpc>
            </a:pPr>
            <a:r>
              <a:rPr lang="en-US" sz="4146">
                <a:solidFill>
                  <a:srgbClr val="FFFFFF"/>
                </a:solidFill>
                <a:latin typeface="Rasputin Light"/>
              </a:rPr>
              <a:t>Last Name</a:t>
            </a:r>
          </a:p>
          <a:p>
            <a:pPr algn="ctr">
              <a:lnSpc>
                <a:spcPts val="5390"/>
              </a:lnSpc>
            </a:pPr>
            <a:r>
              <a:rPr lang="en-US" sz="4146">
                <a:solidFill>
                  <a:srgbClr val="FFFFFF"/>
                </a:solidFill>
                <a:latin typeface="Rasputin Light"/>
              </a:rPr>
              <a:t>Date of Birth</a:t>
            </a:r>
          </a:p>
          <a:p>
            <a:pPr algn="ctr">
              <a:lnSpc>
                <a:spcPts val="5390"/>
              </a:lnSpc>
              <a:spcBef>
                <a:spcPct val="0"/>
              </a:spcBef>
            </a:pPr>
            <a:r>
              <a:rPr lang="en-US" sz="4146">
                <a:solidFill>
                  <a:srgbClr val="FFFFFF"/>
                </a:solidFill>
                <a:latin typeface="Rasputin Light"/>
              </a:rPr>
              <a:t>Social Security Number</a:t>
            </a:r>
          </a:p>
        </p:txBody>
      </p:sp>
      <p:sp>
        <p:nvSpPr>
          <p:cNvPr id="4" name="Freeform 4"/>
          <p:cNvSpPr/>
          <p:nvPr/>
        </p:nvSpPr>
        <p:spPr>
          <a:xfrm>
            <a:off x="10036044" y="2173983"/>
            <a:ext cx="9501034" cy="9144745"/>
          </a:xfrm>
          <a:custGeom>
            <a:avLst/>
            <a:gdLst/>
            <a:ahLst/>
            <a:cxnLst/>
            <a:rect l="l" t="t" r="r" b="b"/>
            <a:pathLst>
              <a:path w="9501034" h="9144745">
                <a:moveTo>
                  <a:pt x="0" y="0"/>
                </a:moveTo>
                <a:lnTo>
                  <a:pt x="9501034" y="0"/>
                </a:lnTo>
                <a:lnTo>
                  <a:pt x="9501034" y="9144745"/>
                </a:lnTo>
                <a:lnTo>
                  <a:pt x="0" y="9144745"/>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0558564">
            <a:off x="10809410" y="2462726"/>
            <a:ext cx="17797487" cy="12146785"/>
          </a:xfrm>
          <a:custGeom>
            <a:avLst/>
            <a:gdLst/>
            <a:ahLst/>
            <a:cxnLst/>
            <a:rect l="l" t="t" r="r" b="b"/>
            <a:pathLst>
              <a:path w="17797487" h="12146785">
                <a:moveTo>
                  <a:pt x="0" y="0"/>
                </a:moveTo>
                <a:lnTo>
                  <a:pt x="17797487" y="0"/>
                </a:lnTo>
                <a:lnTo>
                  <a:pt x="17797487" y="12146785"/>
                </a:lnTo>
                <a:lnTo>
                  <a:pt x="0" y="121467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443316" y="2645164"/>
            <a:ext cx="6453156" cy="7111293"/>
          </a:xfrm>
          <a:custGeom>
            <a:avLst/>
            <a:gdLst/>
            <a:ahLst/>
            <a:cxnLst/>
            <a:rect l="l" t="t" r="r" b="b"/>
            <a:pathLst>
              <a:path w="6453156" h="7111293">
                <a:moveTo>
                  <a:pt x="0" y="0"/>
                </a:moveTo>
                <a:lnTo>
                  <a:pt x="6453157" y="0"/>
                </a:lnTo>
                <a:lnTo>
                  <a:pt x="6453157" y="7111293"/>
                </a:lnTo>
                <a:lnTo>
                  <a:pt x="0" y="7111293"/>
                </a:lnTo>
                <a:lnTo>
                  <a:pt x="0" y="0"/>
                </a:lnTo>
                <a:close/>
              </a:path>
            </a:pathLst>
          </a:custGeom>
          <a:blipFill>
            <a:blip r:embed="rId9"/>
            <a:stretch>
              <a:fillRect/>
            </a:stretch>
          </a:blipFill>
        </p:spPr>
        <p:txBody>
          <a:bodyPr/>
          <a:lstStyle/>
          <a:p>
            <a:endParaRPr lang="en-US"/>
          </a:p>
        </p:txBody>
      </p:sp>
      <p:pic>
        <p:nvPicPr>
          <p:cNvPr id="7" name="Recorded Sound">
            <a:hlinkClick r:id="" action="ppaction://media"/>
            <a:extLst>
              <a:ext uri="{FF2B5EF4-FFF2-40B4-BE49-F238E27FC236}">
                <a16:creationId xmlns:a16="http://schemas.microsoft.com/office/drawing/2014/main" id="{F4AB59A9-546E-8D56-051C-F0DFEA56E7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93345" y="9756457"/>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4000">
        <p159:morph option="byObject"/>
      </p:transition>
    </mc:Choice>
    <mc:Fallback>
      <p:transition spd="slow"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5CE368C319294C9C8A2B53914AF08D" ma:contentTypeVersion="14" ma:contentTypeDescription="Create a new document." ma:contentTypeScope="" ma:versionID="5bdd8b0b9f070f19b4ec525263b44bfc">
  <xsd:schema xmlns:xsd="http://www.w3.org/2001/XMLSchema" xmlns:xs="http://www.w3.org/2001/XMLSchema" xmlns:p="http://schemas.microsoft.com/office/2006/metadata/properties" xmlns:ns3="ed0ae22d-e63a-452e-8ad2-13f57718c95a" xmlns:ns4="99b54fab-e8e1-426a-977e-72bf24ff9cfc" targetNamespace="http://schemas.microsoft.com/office/2006/metadata/properties" ma:root="true" ma:fieldsID="46b9138a801637e64b1188f989cbba00" ns3:_="" ns4:_="">
    <xsd:import namespace="ed0ae22d-e63a-452e-8ad2-13f57718c95a"/>
    <xsd:import namespace="99b54fab-e8e1-426a-977e-72bf24ff9cf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0ae22d-e63a-452e-8ad2-13f57718c9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b54fab-e8e1-426a-977e-72bf24ff9cf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d0ae22d-e63a-452e-8ad2-13f57718c95a" xsi:nil="true"/>
  </documentManagement>
</p:properties>
</file>

<file path=customXml/itemProps1.xml><?xml version="1.0" encoding="utf-8"?>
<ds:datastoreItem xmlns:ds="http://schemas.openxmlformats.org/officeDocument/2006/customXml" ds:itemID="{2D301A22-D0EC-4193-9A22-A44AE88041F3}">
  <ds:schemaRefs>
    <ds:schemaRef ds:uri="http://schemas.microsoft.com/sharepoint/v3/contenttype/forms"/>
  </ds:schemaRefs>
</ds:datastoreItem>
</file>

<file path=customXml/itemProps2.xml><?xml version="1.0" encoding="utf-8"?>
<ds:datastoreItem xmlns:ds="http://schemas.openxmlformats.org/officeDocument/2006/customXml" ds:itemID="{FED95A39-1885-4DB7-8124-A5FFA2B01F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0ae22d-e63a-452e-8ad2-13f57718c95a"/>
    <ds:schemaRef ds:uri="99b54fab-e8e1-426a-977e-72bf24ff9c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BFB211-69F6-4227-BF6F-456E5B6C8E0D}">
  <ds:schemaRefs>
    <ds:schemaRef ds:uri="http://www.w3.org/XML/1998/namespace"/>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http://purl.org/dc/dcmitype/"/>
    <ds:schemaRef ds:uri="http://schemas.openxmlformats.org/package/2006/metadata/core-properties"/>
    <ds:schemaRef ds:uri="99b54fab-e8e1-426a-977e-72bf24ff9cfc"/>
    <ds:schemaRef ds:uri="ed0ae22d-e63a-452e-8ad2-13f57718c95a"/>
  </ds:schemaRefs>
</ds:datastoreItem>
</file>

<file path=docProps/app.xml><?xml version="1.0" encoding="utf-8"?>
<Properties xmlns="http://schemas.openxmlformats.org/officeDocument/2006/extended-properties" xmlns:vt="http://schemas.openxmlformats.org/officeDocument/2006/docPropsVTypes">
  <TotalTime>1296</TotalTime>
  <Words>1097</Words>
  <Application>Microsoft Office PowerPoint</Application>
  <PresentationFormat>Custom</PresentationFormat>
  <Paragraphs>95</Paragraphs>
  <Slides>17</Slides>
  <Notes>16</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Rasputin Light</vt:lpstr>
      <vt:lpstr>TT Commons Pro Bold</vt:lpstr>
      <vt:lpstr>Rasputin</vt:lpstr>
      <vt:lpstr>Rasputin Bold</vt:lpstr>
      <vt:lpstr>TT Commons Pro</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Your FAFSA</dc:title>
  <dc:creator>Karaman, Alex</dc:creator>
  <cp:lastModifiedBy>Karaman, Alex</cp:lastModifiedBy>
  <cp:revision>12</cp:revision>
  <dcterms:created xsi:type="dcterms:W3CDTF">2006-08-16T00:00:00Z</dcterms:created>
  <dcterms:modified xsi:type="dcterms:W3CDTF">2023-12-19T16:57:15Z</dcterms:modified>
  <dc:identifier>DAF1fFBOYSc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0x010100395CE368C319294C9C8A2B53914AF08D</vt:lpwstr>
  </property>
</Properties>
</file>