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13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2/1/2023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2/1/2023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F0AFB-FAE3-C756-87F4-1945CEE47082}"/>
              </a:ext>
            </a:extLst>
          </p:cNvPr>
          <p:cNvSpPr>
            <a:spLocks noGrp="1"/>
          </p:cNvSpPr>
          <p:nvPr>
            <p:ph type="ctrTitle"/>
          </p:nvPr>
        </p:nvSpPr>
        <p:spPr/>
        <p:txBody>
          <a:bodyPr/>
          <a:lstStyle/>
          <a:p>
            <a:r>
              <a:rPr lang="en-US" sz="8000" dirty="0"/>
              <a:t>How to Build Your First </a:t>
            </a:r>
            <a:r>
              <a:rPr lang="en-US" sz="8000" dirty="0" err="1"/>
              <a:t>ResumÈ</a:t>
            </a:r>
            <a:r>
              <a:rPr lang="en-US" sz="8000" dirty="0"/>
              <a:t>:</a:t>
            </a:r>
            <a:br>
              <a:rPr lang="en-US" sz="8000" dirty="0"/>
            </a:br>
            <a:r>
              <a:rPr lang="en-US" sz="2400" dirty="0"/>
              <a:t>Highlighting your Educational, Vocational, and Volunteer Accomplishments</a:t>
            </a:r>
            <a:endParaRPr lang="en-US" sz="8000" dirty="0"/>
          </a:p>
        </p:txBody>
      </p:sp>
      <p:sp>
        <p:nvSpPr>
          <p:cNvPr id="3" name="Subtitle 2">
            <a:extLst>
              <a:ext uri="{FF2B5EF4-FFF2-40B4-BE49-F238E27FC236}">
                <a16:creationId xmlns:a16="http://schemas.microsoft.com/office/drawing/2014/main" id="{EB583CCC-A331-B88E-A96F-29B3246CF491}"/>
              </a:ext>
            </a:extLst>
          </p:cNvPr>
          <p:cNvSpPr>
            <a:spLocks noGrp="1"/>
          </p:cNvSpPr>
          <p:nvPr>
            <p:ph type="subTitle" idx="1"/>
          </p:nvPr>
        </p:nvSpPr>
        <p:spPr>
          <a:xfrm>
            <a:off x="1069848" y="4426444"/>
            <a:ext cx="7891272" cy="1069848"/>
          </a:xfrm>
        </p:spPr>
        <p:txBody>
          <a:bodyPr>
            <a:normAutofit fontScale="92500" lnSpcReduction="20000"/>
          </a:bodyPr>
          <a:lstStyle/>
          <a:p>
            <a:r>
              <a:rPr lang="en-US" dirty="0"/>
              <a:t>Dr. Alex Karaman</a:t>
            </a:r>
          </a:p>
          <a:p>
            <a:r>
              <a:rPr lang="en-US" dirty="0"/>
              <a:t>College and Career Readiness Coordinator</a:t>
            </a:r>
          </a:p>
          <a:p>
            <a:r>
              <a:rPr lang="en-US" dirty="0"/>
              <a:t>Sabino High School</a:t>
            </a:r>
          </a:p>
        </p:txBody>
      </p:sp>
    </p:spTree>
    <p:extLst>
      <p:ext uri="{BB962C8B-B14F-4D97-AF65-F5344CB8AC3E}">
        <p14:creationId xmlns:p14="http://schemas.microsoft.com/office/powerpoint/2010/main" val="3043997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7F7BD-5EF5-8AD6-4859-694E29C2A15E}"/>
              </a:ext>
            </a:extLst>
          </p:cNvPr>
          <p:cNvSpPr>
            <a:spLocks noGrp="1"/>
          </p:cNvSpPr>
          <p:nvPr>
            <p:ph type="title"/>
          </p:nvPr>
        </p:nvSpPr>
        <p:spPr/>
        <p:txBody>
          <a:bodyPr/>
          <a:lstStyle/>
          <a:p>
            <a:r>
              <a:rPr lang="en-US" u="sng" dirty="0"/>
              <a:t>Extracurriculars</a:t>
            </a:r>
          </a:p>
        </p:txBody>
      </p:sp>
      <p:sp>
        <p:nvSpPr>
          <p:cNvPr id="3" name="Content Placeholder 2">
            <a:extLst>
              <a:ext uri="{FF2B5EF4-FFF2-40B4-BE49-F238E27FC236}">
                <a16:creationId xmlns:a16="http://schemas.microsoft.com/office/drawing/2014/main" id="{BAE8CBEF-93D7-02F1-CB8A-A1CF95AED6CF}"/>
              </a:ext>
            </a:extLst>
          </p:cNvPr>
          <p:cNvSpPr>
            <a:spLocks noGrp="1"/>
          </p:cNvSpPr>
          <p:nvPr>
            <p:ph idx="1"/>
          </p:nvPr>
        </p:nvSpPr>
        <p:spPr/>
        <p:txBody>
          <a:bodyPr>
            <a:normAutofit fontScale="92500" lnSpcReduction="10000"/>
          </a:bodyPr>
          <a:lstStyle/>
          <a:p>
            <a:r>
              <a:rPr lang="en-US" dirty="0"/>
              <a:t>Club/Activity – Location</a:t>
            </a:r>
          </a:p>
          <a:p>
            <a:r>
              <a:rPr lang="en-US" dirty="0"/>
              <a:t>Role/Title, Years</a:t>
            </a:r>
          </a:p>
          <a:p>
            <a:pPr lvl="1"/>
            <a:r>
              <a:rPr lang="en-US" dirty="0"/>
              <a:t>List yourself as a member separate from any leadership roles you had</a:t>
            </a:r>
          </a:p>
          <a:p>
            <a:r>
              <a:rPr lang="en-US" dirty="0"/>
              <a:t>Optional - Bulleted Points Including:</a:t>
            </a:r>
          </a:p>
          <a:p>
            <a:pPr lvl="1"/>
            <a:r>
              <a:rPr lang="en-US" dirty="0"/>
              <a:t>Description of Role Performed and Activities</a:t>
            </a:r>
          </a:p>
          <a:p>
            <a:pPr lvl="1"/>
            <a:r>
              <a:rPr lang="en-US" dirty="0"/>
              <a:t>Notable Accomplishments Or Awards </a:t>
            </a:r>
            <a:r>
              <a:rPr lang="en-US" dirty="0" err="1"/>
              <a:t>AtIn</a:t>
            </a:r>
            <a:r>
              <a:rPr lang="en-US" dirty="0"/>
              <a:t> That Activity</a:t>
            </a:r>
          </a:p>
          <a:p>
            <a:r>
              <a:rPr lang="en-US" dirty="0"/>
              <a:t>If you do not have much work or volunteer experience, you could expand on your extracurriculars with those bullet points.</a:t>
            </a:r>
          </a:p>
          <a:p>
            <a:r>
              <a:rPr lang="en-US" dirty="0"/>
              <a:t>If you do have work or volunteer experience, you might omit bullet points to save room for other, more work-related activities</a:t>
            </a:r>
          </a:p>
          <a:p>
            <a:r>
              <a:rPr lang="en-US" dirty="0"/>
              <a:t>Extracurriculars do not have to be at your high school and can include sports</a:t>
            </a:r>
          </a:p>
          <a:p>
            <a:r>
              <a:rPr lang="en-US" dirty="0"/>
              <a:t>Do not include activities you did prior to high school</a:t>
            </a:r>
          </a:p>
          <a:p>
            <a:endParaRPr lang="en-US" dirty="0"/>
          </a:p>
          <a:p>
            <a:pPr lvl="1"/>
            <a:endParaRPr lang="en-US" dirty="0"/>
          </a:p>
        </p:txBody>
      </p:sp>
    </p:spTree>
    <p:extLst>
      <p:ext uri="{BB962C8B-B14F-4D97-AF65-F5344CB8AC3E}">
        <p14:creationId xmlns:p14="http://schemas.microsoft.com/office/powerpoint/2010/main" val="174546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7F7BD-5EF5-8AD6-4859-694E29C2A15E}"/>
              </a:ext>
            </a:extLst>
          </p:cNvPr>
          <p:cNvSpPr>
            <a:spLocks noGrp="1"/>
          </p:cNvSpPr>
          <p:nvPr>
            <p:ph type="title"/>
          </p:nvPr>
        </p:nvSpPr>
        <p:spPr/>
        <p:txBody>
          <a:bodyPr/>
          <a:lstStyle/>
          <a:p>
            <a:r>
              <a:rPr lang="en-US" u="sng" dirty="0"/>
              <a:t>Extracurriculars</a:t>
            </a:r>
          </a:p>
        </p:txBody>
      </p:sp>
      <p:pic>
        <p:nvPicPr>
          <p:cNvPr id="9" name="Picture 8">
            <a:extLst>
              <a:ext uri="{FF2B5EF4-FFF2-40B4-BE49-F238E27FC236}">
                <a16:creationId xmlns:a16="http://schemas.microsoft.com/office/drawing/2014/main" id="{99EB9447-D4C3-C307-B864-3B5D94A6A458}"/>
              </a:ext>
            </a:extLst>
          </p:cNvPr>
          <p:cNvPicPr>
            <a:picLocks noChangeAspect="1"/>
          </p:cNvPicPr>
          <p:nvPr/>
        </p:nvPicPr>
        <p:blipFill>
          <a:blip r:embed="rId2"/>
          <a:stretch>
            <a:fillRect/>
          </a:stretch>
        </p:blipFill>
        <p:spPr>
          <a:xfrm>
            <a:off x="295776" y="2360645"/>
            <a:ext cx="11157026" cy="2592504"/>
          </a:xfrm>
          <a:prstGeom prst="rect">
            <a:avLst/>
          </a:prstGeom>
          <a:ln w="25400">
            <a:solidFill>
              <a:schemeClr val="tx1"/>
            </a:solidFill>
          </a:ln>
        </p:spPr>
      </p:pic>
    </p:spTree>
    <p:extLst>
      <p:ext uri="{BB962C8B-B14F-4D97-AF65-F5344CB8AC3E}">
        <p14:creationId xmlns:p14="http://schemas.microsoft.com/office/powerpoint/2010/main" val="217761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53B8F-D646-FEE9-254A-B241FA24635F}"/>
              </a:ext>
            </a:extLst>
          </p:cNvPr>
          <p:cNvSpPr>
            <a:spLocks noGrp="1"/>
          </p:cNvSpPr>
          <p:nvPr>
            <p:ph type="title"/>
          </p:nvPr>
        </p:nvSpPr>
        <p:spPr/>
        <p:txBody>
          <a:bodyPr/>
          <a:lstStyle/>
          <a:p>
            <a:r>
              <a:rPr lang="en-US" u="sng" dirty="0"/>
              <a:t>Volunteer History</a:t>
            </a:r>
          </a:p>
        </p:txBody>
      </p:sp>
      <p:sp>
        <p:nvSpPr>
          <p:cNvPr id="3" name="Content Placeholder 2">
            <a:extLst>
              <a:ext uri="{FF2B5EF4-FFF2-40B4-BE49-F238E27FC236}">
                <a16:creationId xmlns:a16="http://schemas.microsoft.com/office/drawing/2014/main" id="{53F1E754-981C-ED72-E984-0612F03E7D36}"/>
              </a:ext>
            </a:extLst>
          </p:cNvPr>
          <p:cNvSpPr>
            <a:spLocks noGrp="1"/>
          </p:cNvSpPr>
          <p:nvPr>
            <p:ph idx="1"/>
          </p:nvPr>
        </p:nvSpPr>
        <p:spPr/>
        <p:txBody>
          <a:bodyPr>
            <a:normAutofit fontScale="92500" lnSpcReduction="20000"/>
          </a:bodyPr>
          <a:lstStyle/>
          <a:p>
            <a:r>
              <a:rPr lang="en-US" dirty="0"/>
              <a:t>This should be formatted exactly as your work experience section since volunteer jobs often are similar to real jobs</a:t>
            </a:r>
          </a:p>
          <a:p>
            <a:r>
              <a:rPr lang="en-US" b="1" dirty="0"/>
              <a:t>Organization</a:t>
            </a:r>
            <a:r>
              <a:rPr lang="en-US" dirty="0"/>
              <a:t> – Location</a:t>
            </a:r>
          </a:p>
          <a:p>
            <a:r>
              <a:rPr lang="en-US" i="1" dirty="0"/>
              <a:t>Job Title, </a:t>
            </a:r>
            <a:r>
              <a:rPr lang="en-US" dirty="0"/>
              <a:t>Dates</a:t>
            </a:r>
          </a:p>
          <a:p>
            <a:pPr lvl="1"/>
            <a:r>
              <a:rPr lang="en-US" dirty="0"/>
              <a:t>Your job title here should normally be “Volunteer” unless you had a different title such as “Lead Volunteer”</a:t>
            </a:r>
          </a:p>
          <a:p>
            <a:r>
              <a:rPr lang="en-US" dirty="0"/>
              <a:t>Bulleted Points Including</a:t>
            </a:r>
            <a:r>
              <a:rPr lang="en-US" i="1" dirty="0"/>
              <a:t>:</a:t>
            </a:r>
          </a:p>
          <a:p>
            <a:pPr lvl="1"/>
            <a:r>
              <a:rPr lang="en-US" dirty="0"/>
              <a:t>Description of Work Performed</a:t>
            </a:r>
          </a:p>
          <a:p>
            <a:r>
              <a:rPr lang="en-US" dirty="0"/>
              <a:t>All Bulleted Information Should Be Written In Past Tense Without A Subject – Do Not Use “I”</a:t>
            </a:r>
          </a:p>
          <a:p>
            <a:r>
              <a:rPr lang="en-US" dirty="0"/>
              <a:t>Try to have descriptions of quantity and quality (i.e. the number of patrons you serve per shift)</a:t>
            </a:r>
          </a:p>
          <a:p>
            <a:r>
              <a:rPr lang="en-US" dirty="0"/>
              <a:t>Indicate the type of organization it was</a:t>
            </a:r>
          </a:p>
          <a:p>
            <a:endParaRPr lang="en-US" dirty="0"/>
          </a:p>
        </p:txBody>
      </p:sp>
    </p:spTree>
    <p:extLst>
      <p:ext uri="{BB962C8B-B14F-4D97-AF65-F5344CB8AC3E}">
        <p14:creationId xmlns:p14="http://schemas.microsoft.com/office/powerpoint/2010/main" val="1937158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53B8F-D646-FEE9-254A-B241FA24635F}"/>
              </a:ext>
            </a:extLst>
          </p:cNvPr>
          <p:cNvSpPr>
            <a:spLocks noGrp="1"/>
          </p:cNvSpPr>
          <p:nvPr>
            <p:ph type="title"/>
          </p:nvPr>
        </p:nvSpPr>
        <p:spPr/>
        <p:txBody>
          <a:bodyPr/>
          <a:lstStyle/>
          <a:p>
            <a:r>
              <a:rPr lang="en-US" u="sng" dirty="0"/>
              <a:t>Volunteer History</a:t>
            </a:r>
          </a:p>
        </p:txBody>
      </p:sp>
      <p:pic>
        <p:nvPicPr>
          <p:cNvPr id="7" name="Picture 6">
            <a:extLst>
              <a:ext uri="{FF2B5EF4-FFF2-40B4-BE49-F238E27FC236}">
                <a16:creationId xmlns:a16="http://schemas.microsoft.com/office/drawing/2014/main" id="{F776E5CA-C12F-8726-F561-15D075363BC0}"/>
              </a:ext>
            </a:extLst>
          </p:cNvPr>
          <p:cNvPicPr>
            <a:picLocks noChangeAspect="1"/>
          </p:cNvPicPr>
          <p:nvPr/>
        </p:nvPicPr>
        <p:blipFill>
          <a:blip r:embed="rId2"/>
          <a:stretch>
            <a:fillRect/>
          </a:stretch>
        </p:blipFill>
        <p:spPr>
          <a:xfrm>
            <a:off x="591348" y="2307187"/>
            <a:ext cx="11009304" cy="2852567"/>
          </a:xfrm>
          <a:prstGeom prst="rect">
            <a:avLst/>
          </a:prstGeom>
          <a:ln w="25400">
            <a:solidFill>
              <a:schemeClr val="tx1"/>
            </a:solidFill>
          </a:ln>
        </p:spPr>
      </p:pic>
    </p:spTree>
    <p:extLst>
      <p:ext uri="{BB962C8B-B14F-4D97-AF65-F5344CB8AC3E}">
        <p14:creationId xmlns:p14="http://schemas.microsoft.com/office/powerpoint/2010/main" val="1370941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A8EE9-32A3-8EB1-7800-E61C9BCF35E1}"/>
              </a:ext>
            </a:extLst>
          </p:cNvPr>
          <p:cNvSpPr>
            <a:spLocks noGrp="1"/>
          </p:cNvSpPr>
          <p:nvPr>
            <p:ph type="title"/>
          </p:nvPr>
        </p:nvSpPr>
        <p:spPr/>
        <p:txBody>
          <a:bodyPr/>
          <a:lstStyle/>
          <a:p>
            <a:r>
              <a:rPr lang="en-US" u="sng" dirty="0"/>
              <a:t>Skills</a:t>
            </a:r>
          </a:p>
        </p:txBody>
      </p:sp>
      <p:sp>
        <p:nvSpPr>
          <p:cNvPr id="3" name="Content Placeholder 2">
            <a:extLst>
              <a:ext uri="{FF2B5EF4-FFF2-40B4-BE49-F238E27FC236}">
                <a16:creationId xmlns:a16="http://schemas.microsoft.com/office/drawing/2014/main" id="{6AB54478-E2FD-C429-17D9-44EA9996A408}"/>
              </a:ext>
            </a:extLst>
          </p:cNvPr>
          <p:cNvSpPr>
            <a:spLocks noGrp="1"/>
          </p:cNvSpPr>
          <p:nvPr>
            <p:ph idx="1"/>
          </p:nvPr>
        </p:nvSpPr>
        <p:spPr/>
        <p:txBody>
          <a:bodyPr/>
          <a:lstStyle/>
          <a:p>
            <a:r>
              <a:rPr lang="en-US" dirty="0"/>
              <a:t>This should be a simple bulleted list</a:t>
            </a:r>
          </a:p>
          <a:p>
            <a:r>
              <a:rPr lang="en-US" dirty="0"/>
              <a:t>You can use Google searches to find lists of employable skills that you can choose from if you have trouble</a:t>
            </a:r>
          </a:p>
          <a:p>
            <a:r>
              <a:rPr lang="en-US" dirty="0"/>
              <a:t>If you have extracurricular, work, or volunteer experience, your skills should reflect some of that history</a:t>
            </a:r>
          </a:p>
          <a:p>
            <a:pPr lvl="1"/>
            <a:r>
              <a:rPr lang="en-US" dirty="0"/>
              <a:t>For example, if you worked in a team-based environment, especially as a team leader, you could put “Team Building” or “Leadership” as a skill</a:t>
            </a:r>
          </a:p>
          <a:p>
            <a:pPr lvl="1"/>
            <a:r>
              <a:rPr lang="en-US" dirty="0"/>
              <a:t>If you used certain computer program, especially Microsoft Office programs, you might include “Computer Proficiency” or “Microsoft Office Suite” in your skills</a:t>
            </a:r>
          </a:p>
        </p:txBody>
      </p:sp>
    </p:spTree>
    <p:extLst>
      <p:ext uri="{BB962C8B-B14F-4D97-AF65-F5344CB8AC3E}">
        <p14:creationId xmlns:p14="http://schemas.microsoft.com/office/powerpoint/2010/main" val="4013113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A8EE9-32A3-8EB1-7800-E61C9BCF35E1}"/>
              </a:ext>
            </a:extLst>
          </p:cNvPr>
          <p:cNvSpPr>
            <a:spLocks noGrp="1"/>
          </p:cNvSpPr>
          <p:nvPr>
            <p:ph type="title"/>
          </p:nvPr>
        </p:nvSpPr>
        <p:spPr/>
        <p:txBody>
          <a:bodyPr/>
          <a:lstStyle/>
          <a:p>
            <a:r>
              <a:rPr lang="en-US" u="sng" dirty="0"/>
              <a:t>Skills</a:t>
            </a:r>
          </a:p>
        </p:txBody>
      </p:sp>
      <p:pic>
        <p:nvPicPr>
          <p:cNvPr id="7" name="Picture 6">
            <a:extLst>
              <a:ext uri="{FF2B5EF4-FFF2-40B4-BE49-F238E27FC236}">
                <a16:creationId xmlns:a16="http://schemas.microsoft.com/office/drawing/2014/main" id="{CA9C5EE1-18E3-D085-F3B4-0BBE1571EAB3}"/>
              </a:ext>
            </a:extLst>
          </p:cNvPr>
          <p:cNvPicPr>
            <a:picLocks noChangeAspect="1"/>
          </p:cNvPicPr>
          <p:nvPr/>
        </p:nvPicPr>
        <p:blipFill>
          <a:blip r:embed="rId2"/>
          <a:stretch>
            <a:fillRect/>
          </a:stretch>
        </p:blipFill>
        <p:spPr>
          <a:xfrm>
            <a:off x="718457" y="2040062"/>
            <a:ext cx="10693342" cy="3283244"/>
          </a:xfrm>
          <a:prstGeom prst="rect">
            <a:avLst/>
          </a:prstGeom>
          <a:ln w="25400">
            <a:solidFill>
              <a:schemeClr val="tx1"/>
            </a:solidFill>
          </a:ln>
        </p:spPr>
      </p:pic>
    </p:spTree>
    <p:extLst>
      <p:ext uri="{BB962C8B-B14F-4D97-AF65-F5344CB8AC3E}">
        <p14:creationId xmlns:p14="http://schemas.microsoft.com/office/powerpoint/2010/main" val="14244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AB5F5-A9FE-B4D8-FEBC-4E2D2FE178AA}"/>
              </a:ext>
            </a:extLst>
          </p:cNvPr>
          <p:cNvSpPr>
            <a:spLocks noGrp="1"/>
          </p:cNvSpPr>
          <p:nvPr>
            <p:ph type="title"/>
          </p:nvPr>
        </p:nvSpPr>
        <p:spPr/>
        <p:txBody>
          <a:bodyPr/>
          <a:lstStyle/>
          <a:p>
            <a:r>
              <a:rPr lang="en-US" dirty="0"/>
              <a:t>Final Notes</a:t>
            </a:r>
          </a:p>
        </p:txBody>
      </p:sp>
      <p:sp>
        <p:nvSpPr>
          <p:cNvPr id="3" name="Content Placeholder 2">
            <a:extLst>
              <a:ext uri="{FF2B5EF4-FFF2-40B4-BE49-F238E27FC236}">
                <a16:creationId xmlns:a16="http://schemas.microsoft.com/office/drawing/2014/main" id="{D968B8DC-1636-54BB-7E57-BCE88D7361E5}"/>
              </a:ext>
            </a:extLst>
          </p:cNvPr>
          <p:cNvSpPr>
            <a:spLocks noGrp="1"/>
          </p:cNvSpPr>
          <p:nvPr>
            <p:ph idx="1"/>
          </p:nvPr>
        </p:nvSpPr>
        <p:spPr/>
        <p:txBody>
          <a:bodyPr/>
          <a:lstStyle/>
          <a:p>
            <a:r>
              <a:rPr lang="en-US" dirty="0"/>
              <a:t>Some people choose to include an “Awards and Accomplishments” section</a:t>
            </a:r>
          </a:p>
          <a:p>
            <a:r>
              <a:rPr lang="en-US" dirty="0"/>
              <a:t>That is fine to do, but you can also highlight those awards and accomplishments under the appropriate activity in which they happened, such as in an extracurricular activity or at work</a:t>
            </a:r>
          </a:p>
          <a:p>
            <a:r>
              <a:rPr lang="en-US" dirty="0"/>
              <a:t>While a high schooler’s resumé should fit on one page, if you have content for every section, it might run on to a second page but should not fill a second page</a:t>
            </a:r>
          </a:p>
          <a:p>
            <a:r>
              <a:rPr lang="en-US" dirty="0"/>
              <a:t>There are many ways to format a resumé and this is just one</a:t>
            </a:r>
          </a:p>
          <a:p>
            <a:r>
              <a:rPr lang="en-US" dirty="0"/>
              <a:t>However, do be cautious about complex resumé templates, use of color or graphics, and consistent formatting</a:t>
            </a:r>
          </a:p>
        </p:txBody>
      </p:sp>
    </p:spTree>
    <p:extLst>
      <p:ext uri="{BB962C8B-B14F-4D97-AF65-F5344CB8AC3E}">
        <p14:creationId xmlns:p14="http://schemas.microsoft.com/office/powerpoint/2010/main" val="2617469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BEBF3-A383-E205-8744-3DBEB3B4CB03}"/>
              </a:ext>
            </a:extLst>
          </p:cNvPr>
          <p:cNvSpPr>
            <a:spLocks noGrp="1"/>
          </p:cNvSpPr>
          <p:nvPr>
            <p:ph type="title"/>
          </p:nvPr>
        </p:nvSpPr>
        <p:spPr>
          <a:xfrm>
            <a:off x="1069848" y="92746"/>
            <a:ext cx="10058400" cy="821654"/>
          </a:xfrm>
        </p:spPr>
        <p:txBody>
          <a:bodyPr>
            <a:normAutofit fontScale="90000"/>
          </a:bodyPr>
          <a:lstStyle/>
          <a:p>
            <a:pPr algn="ctr"/>
            <a:r>
              <a:rPr lang="en-US" dirty="0"/>
              <a:t>The Final Product</a:t>
            </a:r>
          </a:p>
        </p:txBody>
      </p:sp>
      <p:pic>
        <p:nvPicPr>
          <p:cNvPr id="5" name="Picture 4">
            <a:extLst>
              <a:ext uri="{FF2B5EF4-FFF2-40B4-BE49-F238E27FC236}">
                <a16:creationId xmlns:a16="http://schemas.microsoft.com/office/drawing/2014/main" id="{EEBC8B33-F14E-D0D3-035C-04493FD544DA}"/>
              </a:ext>
            </a:extLst>
          </p:cNvPr>
          <p:cNvPicPr>
            <a:picLocks noChangeAspect="1"/>
          </p:cNvPicPr>
          <p:nvPr/>
        </p:nvPicPr>
        <p:blipFill>
          <a:blip r:embed="rId2"/>
          <a:stretch>
            <a:fillRect/>
          </a:stretch>
        </p:blipFill>
        <p:spPr>
          <a:xfrm>
            <a:off x="1472756" y="914400"/>
            <a:ext cx="9246488" cy="5943600"/>
          </a:xfrm>
          <a:prstGeom prst="rect">
            <a:avLst/>
          </a:prstGeom>
          <a:ln w="25400">
            <a:solidFill>
              <a:schemeClr val="tx1"/>
            </a:solidFill>
          </a:ln>
        </p:spPr>
      </p:pic>
    </p:spTree>
    <p:extLst>
      <p:ext uri="{BB962C8B-B14F-4D97-AF65-F5344CB8AC3E}">
        <p14:creationId xmlns:p14="http://schemas.microsoft.com/office/powerpoint/2010/main" val="3208907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79B17-5F99-405C-925E-0DEE5ADC2C54}"/>
              </a:ext>
            </a:extLst>
          </p:cNvPr>
          <p:cNvSpPr>
            <a:spLocks noGrp="1"/>
          </p:cNvSpPr>
          <p:nvPr>
            <p:ph type="title"/>
          </p:nvPr>
        </p:nvSpPr>
        <p:spPr/>
        <p:txBody>
          <a:bodyPr/>
          <a:lstStyle/>
          <a:p>
            <a:r>
              <a:rPr lang="en-US" dirty="0"/>
              <a:t>What Should Be in Your First </a:t>
            </a:r>
            <a:r>
              <a:rPr lang="en-US" sz="5400" dirty="0"/>
              <a:t>Resumé</a:t>
            </a:r>
            <a:endParaRPr lang="en-US" dirty="0"/>
          </a:p>
        </p:txBody>
      </p:sp>
      <p:sp>
        <p:nvSpPr>
          <p:cNvPr id="3" name="Content Placeholder 2">
            <a:extLst>
              <a:ext uri="{FF2B5EF4-FFF2-40B4-BE49-F238E27FC236}">
                <a16:creationId xmlns:a16="http://schemas.microsoft.com/office/drawing/2014/main" id="{D0F61A60-C3FB-C13D-7332-B7558BE3CF10}"/>
              </a:ext>
            </a:extLst>
          </p:cNvPr>
          <p:cNvSpPr>
            <a:spLocks noGrp="1"/>
          </p:cNvSpPr>
          <p:nvPr>
            <p:ph idx="1"/>
          </p:nvPr>
        </p:nvSpPr>
        <p:spPr/>
        <p:txBody>
          <a:bodyPr/>
          <a:lstStyle/>
          <a:p>
            <a:r>
              <a:rPr lang="en-US" dirty="0"/>
              <a:t>High schoolers should have a one page resumé which will grow over time with your work experience</a:t>
            </a:r>
          </a:p>
          <a:p>
            <a:r>
              <a:rPr lang="en-US" dirty="0"/>
              <a:t>High school takes four big years of your life, so educational experiences should be on your resumé</a:t>
            </a:r>
          </a:p>
          <a:p>
            <a:r>
              <a:rPr lang="en-US" dirty="0"/>
              <a:t>Your educational experiences might make up a small </a:t>
            </a:r>
            <a:r>
              <a:rPr lang="en-US" dirty="0" err="1"/>
              <a:t>orl</a:t>
            </a:r>
            <a:r>
              <a:rPr lang="en-US" dirty="0"/>
              <a:t> </a:t>
            </a:r>
            <a:r>
              <a:rPr lang="en-US" dirty="0" err="1"/>
              <a:t>arge</a:t>
            </a:r>
            <a:r>
              <a:rPr lang="en-US" dirty="0"/>
              <a:t> part of your first resumé</a:t>
            </a:r>
          </a:p>
          <a:p>
            <a:r>
              <a:rPr lang="en-US" dirty="0"/>
              <a:t>So, what should you put and where?</a:t>
            </a:r>
          </a:p>
        </p:txBody>
      </p:sp>
    </p:spTree>
    <p:extLst>
      <p:ext uri="{BB962C8B-B14F-4D97-AF65-F5344CB8AC3E}">
        <p14:creationId xmlns:p14="http://schemas.microsoft.com/office/powerpoint/2010/main" val="2770264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7DEA3-1C67-70EC-00BE-296DA380E615}"/>
              </a:ext>
            </a:extLst>
          </p:cNvPr>
          <p:cNvSpPr>
            <a:spLocks noGrp="1"/>
          </p:cNvSpPr>
          <p:nvPr>
            <p:ph type="title"/>
          </p:nvPr>
        </p:nvSpPr>
        <p:spPr/>
        <p:txBody>
          <a:bodyPr/>
          <a:lstStyle/>
          <a:p>
            <a:r>
              <a:rPr lang="en-US" dirty="0"/>
              <a:t>What Should Be in Your First </a:t>
            </a:r>
            <a:r>
              <a:rPr lang="en-US" sz="5400" dirty="0"/>
              <a:t>Resumé</a:t>
            </a:r>
            <a:endParaRPr lang="en-US" dirty="0"/>
          </a:p>
        </p:txBody>
      </p:sp>
      <p:sp>
        <p:nvSpPr>
          <p:cNvPr id="3" name="Content Placeholder 2">
            <a:extLst>
              <a:ext uri="{FF2B5EF4-FFF2-40B4-BE49-F238E27FC236}">
                <a16:creationId xmlns:a16="http://schemas.microsoft.com/office/drawing/2014/main" id="{5CF4BD81-38C2-803D-6D47-2D822929066C}"/>
              </a:ext>
            </a:extLst>
          </p:cNvPr>
          <p:cNvSpPr>
            <a:spLocks noGrp="1"/>
          </p:cNvSpPr>
          <p:nvPr>
            <p:ph idx="1"/>
          </p:nvPr>
        </p:nvSpPr>
        <p:spPr/>
        <p:txBody>
          <a:bodyPr/>
          <a:lstStyle/>
          <a:p>
            <a:r>
              <a:rPr lang="en-US" dirty="0"/>
              <a:t>What should you include in your resumé?</a:t>
            </a:r>
          </a:p>
          <a:p>
            <a:pPr lvl="1"/>
            <a:r>
              <a:rPr lang="en-US" dirty="0"/>
              <a:t>Name and Contact Info</a:t>
            </a:r>
          </a:p>
          <a:p>
            <a:pPr lvl="1"/>
            <a:r>
              <a:rPr lang="en-US" dirty="0"/>
              <a:t>Education</a:t>
            </a:r>
          </a:p>
          <a:p>
            <a:pPr lvl="1"/>
            <a:r>
              <a:rPr lang="en-US" dirty="0"/>
              <a:t>Work Experience (If Applicable)</a:t>
            </a:r>
          </a:p>
          <a:p>
            <a:pPr lvl="1"/>
            <a:r>
              <a:rPr lang="en-US" dirty="0"/>
              <a:t>Extracurriculars</a:t>
            </a:r>
          </a:p>
          <a:p>
            <a:pPr lvl="1"/>
            <a:r>
              <a:rPr lang="en-US" dirty="0"/>
              <a:t>Volunteer History (If Applicable)</a:t>
            </a:r>
          </a:p>
          <a:p>
            <a:pPr lvl="1"/>
            <a:r>
              <a:rPr lang="en-US" dirty="0"/>
              <a:t>Skills</a:t>
            </a:r>
          </a:p>
          <a:p>
            <a:r>
              <a:rPr lang="en-US" dirty="0"/>
              <a:t>Not all of these will apply to everyone since not all high school students have had a job or done volunteer work</a:t>
            </a:r>
          </a:p>
          <a:p>
            <a:r>
              <a:rPr lang="en-US" dirty="0"/>
              <a:t>The list above is a suggestion for which topics should be included and in what order, but there is not a single format for you to stick to</a:t>
            </a:r>
          </a:p>
        </p:txBody>
      </p:sp>
    </p:spTree>
    <p:extLst>
      <p:ext uri="{BB962C8B-B14F-4D97-AF65-F5344CB8AC3E}">
        <p14:creationId xmlns:p14="http://schemas.microsoft.com/office/powerpoint/2010/main" val="1040715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7015-9DCF-D726-F01E-89512018CE24}"/>
              </a:ext>
            </a:extLst>
          </p:cNvPr>
          <p:cNvSpPr>
            <a:spLocks noGrp="1"/>
          </p:cNvSpPr>
          <p:nvPr>
            <p:ph type="title"/>
          </p:nvPr>
        </p:nvSpPr>
        <p:spPr/>
        <p:txBody>
          <a:bodyPr/>
          <a:lstStyle/>
          <a:p>
            <a:r>
              <a:rPr lang="en-US" u="sng" dirty="0"/>
              <a:t>Contact Info</a:t>
            </a:r>
          </a:p>
        </p:txBody>
      </p:sp>
      <p:sp>
        <p:nvSpPr>
          <p:cNvPr id="3" name="Content Placeholder 2">
            <a:extLst>
              <a:ext uri="{FF2B5EF4-FFF2-40B4-BE49-F238E27FC236}">
                <a16:creationId xmlns:a16="http://schemas.microsoft.com/office/drawing/2014/main" id="{079249F5-06AD-7923-FEAE-0D572B4A7601}"/>
              </a:ext>
            </a:extLst>
          </p:cNvPr>
          <p:cNvSpPr>
            <a:spLocks noGrp="1"/>
          </p:cNvSpPr>
          <p:nvPr>
            <p:ph idx="1"/>
          </p:nvPr>
        </p:nvSpPr>
        <p:spPr>
          <a:xfrm>
            <a:off x="1069848" y="2121408"/>
            <a:ext cx="10058400" cy="2719040"/>
          </a:xfrm>
        </p:spPr>
        <p:txBody>
          <a:bodyPr/>
          <a:lstStyle/>
          <a:p>
            <a:r>
              <a:rPr lang="en-US" dirty="0"/>
              <a:t>Name:</a:t>
            </a:r>
          </a:p>
          <a:p>
            <a:pPr lvl="1"/>
            <a:r>
              <a:rPr lang="en-US" dirty="0"/>
              <a:t>Top of the Page</a:t>
            </a:r>
          </a:p>
          <a:p>
            <a:pPr lvl="1"/>
            <a:r>
              <a:rPr lang="en-US" dirty="0"/>
              <a:t>Slightly Larger Font</a:t>
            </a:r>
          </a:p>
          <a:p>
            <a:pPr lvl="1"/>
            <a:r>
              <a:rPr lang="en-US" dirty="0"/>
              <a:t>Can Be Followed with a Vertical Line</a:t>
            </a:r>
          </a:p>
          <a:p>
            <a:r>
              <a:rPr lang="en-US" dirty="0"/>
              <a:t>Address</a:t>
            </a:r>
          </a:p>
          <a:p>
            <a:r>
              <a:rPr lang="en-US" dirty="0"/>
              <a:t>Phone Number</a:t>
            </a:r>
          </a:p>
          <a:p>
            <a:r>
              <a:rPr lang="en-US" dirty="0"/>
              <a:t>Email (Remove Hyperlink)</a:t>
            </a:r>
          </a:p>
        </p:txBody>
      </p:sp>
    </p:spTree>
    <p:extLst>
      <p:ext uri="{BB962C8B-B14F-4D97-AF65-F5344CB8AC3E}">
        <p14:creationId xmlns:p14="http://schemas.microsoft.com/office/powerpoint/2010/main" val="29915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227F7FE-D89F-C967-7929-06A87041D259}"/>
              </a:ext>
            </a:extLst>
          </p:cNvPr>
          <p:cNvPicPr>
            <a:picLocks noChangeAspect="1"/>
          </p:cNvPicPr>
          <p:nvPr/>
        </p:nvPicPr>
        <p:blipFill>
          <a:blip r:embed="rId2"/>
          <a:stretch>
            <a:fillRect/>
          </a:stretch>
        </p:blipFill>
        <p:spPr>
          <a:xfrm>
            <a:off x="290577" y="2182669"/>
            <a:ext cx="11455264" cy="3095056"/>
          </a:xfrm>
          <a:prstGeom prst="rect">
            <a:avLst/>
          </a:prstGeom>
          <a:ln w="25400">
            <a:solidFill>
              <a:schemeClr val="tx1"/>
            </a:solidFill>
          </a:ln>
        </p:spPr>
      </p:pic>
      <p:sp>
        <p:nvSpPr>
          <p:cNvPr id="6" name="Title 1">
            <a:extLst>
              <a:ext uri="{FF2B5EF4-FFF2-40B4-BE49-F238E27FC236}">
                <a16:creationId xmlns:a16="http://schemas.microsoft.com/office/drawing/2014/main" id="{63904FB9-B84C-D325-7892-A76B1546B257}"/>
              </a:ext>
            </a:extLst>
          </p:cNvPr>
          <p:cNvSpPr>
            <a:spLocks noGrp="1"/>
          </p:cNvSpPr>
          <p:nvPr>
            <p:ph type="title"/>
          </p:nvPr>
        </p:nvSpPr>
        <p:spPr>
          <a:xfrm>
            <a:off x="1069848" y="484632"/>
            <a:ext cx="10058400" cy="1609344"/>
          </a:xfrm>
        </p:spPr>
        <p:txBody>
          <a:bodyPr/>
          <a:lstStyle/>
          <a:p>
            <a:r>
              <a:rPr lang="en-US" u="sng" dirty="0"/>
              <a:t>Contact Info</a:t>
            </a:r>
          </a:p>
        </p:txBody>
      </p:sp>
    </p:spTree>
    <p:extLst>
      <p:ext uri="{BB962C8B-B14F-4D97-AF65-F5344CB8AC3E}">
        <p14:creationId xmlns:p14="http://schemas.microsoft.com/office/powerpoint/2010/main" val="1740240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0D7B4-362D-140F-AC49-3E575E1729F6}"/>
              </a:ext>
            </a:extLst>
          </p:cNvPr>
          <p:cNvSpPr>
            <a:spLocks noGrp="1"/>
          </p:cNvSpPr>
          <p:nvPr>
            <p:ph type="title"/>
          </p:nvPr>
        </p:nvSpPr>
        <p:spPr/>
        <p:txBody>
          <a:bodyPr/>
          <a:lstStyle/>
          <a:p>
            <a:r>
              <a:rPr lang="en-US" u="sng" dirty="0"/>
              <a:t>Education</a:t>
            </a:r>
          </a:p>
        </p:txBody>
      </p:sp>
      <p:sp>
        <p:nvSpPr>
          <p:cNvPr id="3" name="Content Placeholder 2">
            <a:extLst>
              <a:ext uri="{FF2B5EF4-FFF2-40B4-BE49-F238E27FC236}">
                <a16:creationId xmlns:a16="http://schemas.microsoft.com/office/drawing/2014/main" id="{3F2EED57-1959-4617-33B9-960187844BFF}"/>
              </a:ext>
            </a:extLst>
          </p:cNvPr>
          <p:cNvSpPr>
            <a:spLocks noGrp="1"/>
          </p:cNvSpPr>
          <p:nvPr>
            <p:ph idx="1"/>
          </p:nvPr>
        </p:nvSpPr>
        <p:spPr/>
        <p:txBody>
          <a:bodyPr/>
          <a:lstStyle/>
          <a:p>
            <a:r>
              <a:rPr lang="en-US" b="1" dirty="0"/>
              <a:t>Your High School </a:t>
            </a:r>
            <a:r>
              <a:rPr lang="en-US" dirty="0"/>
              <a:t>– Location</a:t>
            </a:r>
          </a:p>
          <a:p>
            <a:r>
              <a:rPr lang="en-US" dirty="0"/>
              <a:t>Graduation Date: Month and Year</a:t>
            </a:r>
          </a:p>
          <a:p>
            <a:r>
              <a:rPr lang="en-US" dirty="0"/>
              <a:t>Bullet Points Including:</a:t>
            </a:r>
          </a:p>
          <a:p>
            <a:pPr lvl="1"/>
            <a:r>
              <a:rPr lang="en-US" dirty="0"/>
              <a:t>GPA</a:t>
            </a:r>
          </a:p>
          <a:p>
            <a:pPr lvl="1"/>
            <a:r>
              <a:rPr lang="en-US" dirty="0"/>
              <a:t>Honors or AP Classes should be mentioned, but not listed individually</a:t>
            </a:r>
          </a:p>
          <a:p>
            <a:pPr lvl="1"/>
            <a:r>
              <a:rPr lang="en-US" dirty="0"/>
              <a:t>Academic Awards</a:t>
            </a:r>
          </a:p>
          <a:p>
            <a:r>
              <a:rPr lang="en-US" dirty="0"/>
              <a:t>If you confidently expect an award at graduation, list it with the date you expect to receive it</a:t>
            </a:r>
          </a:p>
        </p:txBody>
      </p:sp>
    </p:spTree>
    <p:extLst>
      <p:ext uri="{BB962C8B-B14F-4D97-AF65-F5344CB8AC3E}">
        <p14:creationId xmlns:p14="http://schemas.microsoft.com/office/powerpoint/2010/main" val="10839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0D7B4-362D-140F-AC49-3E575E1729F6}"/>
              </a:ext>
            </a:extLst>
          </p:cNvPr>
          <p:cNvSpPr>
            <a:spLocks noGrp="1"/>
          </p:cNvSpPr>
          <p:nvPr>
            <p:ph type="title"/>
          </p:nvPr>
        </p:nvSpPr>
        <p:spPr/>
        <p:txBody>
          <a:bodyPr/>
          <a:lstStyle/>
          <a:p>
            <a:r>
              <a:rPr lang="en-US" u="sng" dirty="0"/>
              <a:t>Education</a:t>
            </a:r>
          </a:p>
        </p:txBody>
      </p:sp>
      <p:pic>
        <p:nvPicPr>
          <p:cNvPr id="7" name="Picture 6">
            <a:extLst>
              <a:ext uri="{FF2B5EF4-FFF2-40B4-BE49-F238E27FC236}">
                <a16:creationId xmlns:a16="http://schemas.microsoft.com/office/drawing/2014/main" id="{5A6C6202-4593-06D3-4000-B6939C4B1CE9}"/>
              </a:ext>
            </a:extLst>
          </p:cNvPr>
          <p:cNvPicPr>
            <a:picLocks noChangeAspect="1"/>
          </p:cNvPicPr>
          <p:nvPr/>
        </p:nvPicPr>
        <p:blipFill>
          <a:blip r:embed="rId2"/>
          <a:stretch>
            <a:fillRect/>
          </a:stretch>
        </p:blipFill>
        <p:spPr>
          <a:xfrm>
            <a:off x="389097" y="2333537"/>
            <a:ext cx="11413805" cy="2497138"/>
          </a:xfrm>
          <a:prstGeom prst="rect">
            <a:avLst/>
          </a:prstGeom>
          <a:ln w="25400">
            <a:solidFill>
              <a:schemeClr val="tx1"/>
            </a:solidFill>
          </a:ln>
        </p:spPr>
      </p:pic>
    </p:spTree>
    <p:extLst>
      <p:ext uri="{BB962C8B-B14F-4D97-AF65-F5344CB8AC3E}">
        <p14:creationId xmlns:p14="http://schemas.microsoft.com/office/powerpoint/2010/main" val="2277249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9DCEB-0861-D033-0456-FE62ADB26A9B}"/>
              </a:ext>
            </a:extLst>
          </p:cNvPr>
          <p:cNvSpPr>
            <a:spLocks noGrp="1"/>
          </p:cNvSpPr>
          <p:nvPr>
            <p:ph type="title"/>
          </p:nvPr>
        </p:nvSpPr>
        <p:spPr/>
        <p:txBody>
          <a:bodyPr/>
          <a:lstStyle/>
          <a:p>
            <a:r>
              <a:rPr lang="en-US" u="sng" dirty="0"/>
              <a:t>Work Experience</a:t>
            </a:r>
          </a:p>
        </p:txBody>
      </p:sp>
      <p:sp>
        <p:nvSpPr>
          <p:cNvPr id="3" name="Content Placeholder 2">
            <a:extLst>
              <a:ext uri="{FF2B5EF4-FFF2-40B4-BE49-F238E27FC236}">
                <a16:creationId xmlns:a16="http://schemas.microsoft.com/office/drawing/2014/main" id="{7B9012EE-5C5A-0F54-6226-83F5C4FEC49B}"/>
              </a:ext>
            </a:extLst>
          </p:cNvPr>
          <p:cNvSpPr>
            <a:spLocks noGrp="1"/>
          </p:cNvSpPr>
          <p:nvPr>
            <p:ph idx="1"/>
          </p:nvPr>
        </p:nvSpPr>
        <p:spPr/>
        <p:txBody>
          <a:bodyPr>
            <a:normAutofit/>
          </a:bodyPr>
          <a:lstStyle/>
          <a:p>
            <a:r>
              <a:rPr lang="en-US" b="1" dirty="0"/>
              <a:t>Employer</a:t>
            </a:r>
            <a:r>
              <a:rPr lang="en-US" dirty="0"/>
              <a:t> – Location</a:t>
            </a:r>
          </a:p>
          <a:p>
            <a:r>
              <a:rPr lang="en-US" i="1" dirty="0"/>
              <a:t>Job Title, </a:t>
            </a:r>
            <a:r>
              <a:rPr lang="en-US" dirty="0"/>
              <a:t>Dates</a:t>
            </a:r>
          </a:p>
          <a:p>
            <a:r>
              <a:rPr lang="en-US" dirty="0"/>
              <a:t>Bulleted Points Including</a:t>
            </a:r>
            <a:r>
              <a:rPr lang="en-US" i="1" dirty="0"/>
              <a:t>:</a:t>
            </a:r>
          </a:p>
          <a:p>
            <a:pPr lvl="1"/>
            <a:r>
              <a:rPr lang="en-US" dirty="0"/>
              <a:t>Description of Work Performed</a:t>
            </a:r>
          </a:p>
          <a:p>
            <a:pPr lvl="1"/>
            <a:r>
              <a:rPr lang="en-US" dirty="0"/>
              <a:t>Notable Accomplishments Or Awards At Work</a:t>
            </a:r>
          </a:p>
          <a:p>
            <a:r>
              <a:rPr lang="en-US" dirty="0"/>
              <a:t>All Bulleted Information Should Be Written In Past Tense Without A Subject – Do Not Use “I”</a:t>
            </a:r>
          </a:p>
          <a:p>
            <a:r>
              <a:rPr lang="en-US" dirty="0"/>
              <a:t>Try to have descriptions of quantity and quality (i.e. the number of patrons you serve per shift)</a:t>
            </a:r>
          </a:p>
          <a:p>
            <a:r>
              <a:rPr lang="en-US" dirty="0"/>
              <a:t>Indicate the type of work atmosphere (i.e. team-based, fast-paced, customer service, etc.)</a:t>
            </a:r>
          </a:p>
        </p:txBody>
      </p:sp>
    </p:spTree>
    <p:extLst>
      <p:ext uri="{BB962C8B-B14F-4D97-AF65-F5344CB8AC3E}">
        <p14:creationId xmlns:p14="http://schemas.microsoft.com/office/powerpoint/2010/main" val="148066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9DCEB-0861-D033-0456-FE62ADB26A9B}"/>
              </a:ext>
            </a:extLst>
          </p:cNvPr>
          <p:cNvSpPr>
            <a:spLocks noGrp="1"/>
          </p:cNvSpPr>
          <p:nvPr>
            <p:ph type="title"/>
          </p:nvPr>
        </p:nvSpPr>
        <p:spPr/>
        <p:txBody>
          <a:bodyPr/>
          <a:lstStyle/>
          <a:p>
            <a:r>
              <a:rPr lang="en-US" u="sng" dirty="0"/>
              <a:t>Work Experience</a:t>
            </a:r>
          </a:p>
        </p:txBody>
      </p:sp>
      <p:pic>
        <p:nvPicPr>
          <p:cNvPr id="7" name="Picture 6">
            <a:extLst>
              <a:ext uri="{FF2B5EF4-FFF2-40B4-BE49-F238E27FC236}">
                <a16:creationId xmlns:a16="http://schemas.microsoft.com/office/drawing/2014/main" id="{543BA08B-B7F6-9F5D-0B57-FAB742825BA7}"/>
              </a:ext>
            </a:extLst>
          </p:cNvPr>
          <p:cNvPicPr>
            <a:picLocks noChangeAspect="1"/>
          </p:cNvPicPr>
          <p:nvPr/>
        </p:nvPicPr>
        <p:blipFill>
          <a:blip r:embed="rId2"/>
          <a:stretch>
            <a:fillRect/>
          </a:stretch>
        </p:blipFill>
        <p:spPr>
          <a:xfrm>
            <a:off x="712781" y="2323324"/>
            <a:ext cx="10766438" cy="2649857"/>
          </a:xfrm>
          <a:prstGeom prst="rect">
            <a:avLst/>
          </a:prstGeom>
          <a:ln w="25400">
            <a:solidFill>
              <a:schemeClr val="tx1"/>
            </a:solidFill>
          </a:ln>
        </p:spPr>
      </p:pic>
    </p:spTree>
    <p:extLst>
      <p:ext uri="{BB962C8B-B14F-4D97-AF65-F5344CB8AC3E}">
        <p14:creationId xmlns:p14="http://schemas.microsoft.com/office/powerpoint/2010/main" val="3859958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1443</TotalTime>
  <Words>788</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Rockwell</vt:lpstr>
      <vt:lpstr>Rockwell Condensed</vt:lpstr>
      <vt:lpstr>Wingdings</vt:lpstr>
      <vt:lpstr>Wood Type</vt:lpstr>
      <vt:lpstr>How to Build Your First ResumÈ: Highlighting your Educational, Vocational, and Volunteer Accomplishments</vt:lpstr>
      <vt:lpstr>What Should Be in Your First Resumé</vt:lpstr>
      <vt:lpstr>What Should Be in Your First Resumé</vt:lpstr>
      <vt:lpstr>Contact Info</vt:lpstr>
      <vt:lpstr>Contact Info</vt:lpstr>
      <vt:lpstr>Education</vt:lpstr>
      <vt:lpstr>Education</vt:lpstr>
      <vt:lpstr>Work Experience</vt:lpstr>
      <vt:lpstr>Work Experience</vt:lpstr>
      <vt:lpstr>Extracurriculars</vt:lpstr>
      <vt:lpstr>Extracurriculars</vt:lpstr>
      <vt:lpstr>Volunteer History</vt:lpstr>
      <vt:lpstr>Volunteer History</vt:lpstr>
      <vt:lpstr>Skills</vt:lpstr>
      <vt:lpstr>Skills</vt:lpstr>
      <vt:lpstr>Final Notes</vt:lpstr>
      <vt:lpstr>The Final Product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Put Educational Experience in Your First ResumÈ</dc:title>
  <dc:creator>Karaman, Alex</dc:creator>
  <cp:lastModifiedBy>Karaman, Alex</cp:lastModifiedBy>
  <cp:revision>3</cp:revision>
  <dcterms:created xsi:type="dcterms:W3CDTF">2023-02-01T16:24:34Z</dcterms:created>
  <dcterms:modified xsi:type="dcterms:W3CDTF">2023-02-02T16:28:15Z</dcterms:modified>
</cp:coreProperties>
</file>