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71" r:id="rId6"/>
    <p:sldId id="272" r:id="rId7"/>
    <p:sldId id="273" r:id="rId8"/>
    <p:sldId id="275" r:id="rId9"/>
    <p:sldId id="274" r:id="rId10"/>
    <p:sldId id="276" r:id="rId11"/>
    <p:sldId id="280" r:id="rId12"/>
    <p:sldId id="277" r:id="rId13"/>
    <p:sldId id="278" r:id="rId14"/>
    <p:sldId id="281" r:id="rId15"/>
    <p:sldId id="287" r:id="rId16"/>
    <p:sldId id="282" r:id="rId17"/>
    <p:sldId id="267" r:id="rId18"/>
    <p:sldId id="285" r:id="rId19"/>
    <p:sldId id="288" r:id="rId20"/>
    <p:sldId id="283" r:id="rId21"/>
    <p:sldId id="286" r:id="rId22"/>
    <p:sldId id="284" r:id="rId23"/>
    <p:sldId id="289" r:id="rId24"/>
    <p:sldId id="290" r:id="rId25"/>
    <p:sldId id="270" r:id="rId2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D9501-5A93-2AE7-872E-3352CA058414}" v="110" dt="2024-03-18T17:37:07.359"/>
    <p1510:client id="{53E8F5DA-35C9-8FD3-4211-F05060D49F63}" v="25" dt="2024-03-19T20:51:34.489"/>
    <p1510:client id="{EC21A4F8-F667-3BC9-4687-242ED5CA572A}" v="35" dt="2024-03-18T17:40:41.302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39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4/30/2024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4/30/2024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9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Click to edit Master subtitle style</a:t>
            </a:r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4/30/2024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4/30/2024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8DTcuzfEo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ninapaley.com/mimiandeunice/2010/10/12/self-awarenes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8y_1EWIE9I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xolrIIWEMQ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pring Tree Free Stock Photo - Public Domain Pictures">
            <a:extLst>
              <a:ext uri="{FF2B5EF4-FFF2-40B4-BE49-F238E27FC236}">
                <a16:creationId xmlns:a16="http://schemas.microsoft.com/office/drawing/2014/main" id="{77B92D4A-8BA9-862A-011C-C8A96E50C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6035"/>
          <a:stretch/>
        </p:blipFill>
        <p:spPr>
          <a:xfrm>
            <a:off x="1075688" y="36156"/>
            <a:ext cx="10001554" cy="67927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US"/>
              <a:t>SABINO COUNSELING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/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0A090C-09F8-4736-215F-34832452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/>
              <a:t>SEE YOUR COUNSELOR IF YOU HAVE QUESTIONS</a:t>
            </a:r>
          </a:p>
        </p:txBody>
      </p:sp>
      <p:pic>
        <p:nvPicPr>
          <p:cNvPr id="7" name="Picture 6" descr="Close-up of hands raised in classroom">
            <a:extLst>
              <a:ext uri="{FF2B5EF4-FFF2-40B4-BE49-F238E27FC236}">
                <a16:creationId xmlns:a16="http://schemas.microsoft.com/office/drawing/2014/main" id="{19A8453D-28B9-1856-C08C-D6414436A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3" b="9484"/>
          <a:stretch/>
        </p:blipFill>
        <p:spPr>
          <a:xfrm>
            <a:off x="1522414" y="1905000"/>
            <a:ext cx="91440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7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0905" y="1626078"/>
            <a:ext cx="4654507" cy="2721455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Self-Awareness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0145C-78E7-D10F-F35B-BBD5DC947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66" r="4" b="4"/>
          <a:stretch/>
        </p:blipFill>
        <p:spPr>
          <a:xfrm>
            <a:off x="20" y="903"/>
            <a:ext cx="6036465" cy="68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E17EF4E-0F61-171B-D1A6-C62DB130D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PICK 3 POSITIVE TRAITS ABOUT YOURSELF...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21AD8EB-C36B-CD0A-11C4-8D83CCFE7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How do you use these traits as a personal strength?</a:t>
            </a:r>
          </a:p>
        </p:txBody>
      </p:sp>
      <p:pic>
        <p:nvPicPr>
          <p:cNvPr id="4" name="Picture 3" descr="A group of words on a white background&#10;&#10;Description automatically generated">
            <a:extLst>
              <a:ext uri="{FF2B5EF4-FFF2-40B4-BE49-F238E27FC236}">
                <a16:creationId xmlns:a16="http://schemas.microsoft.com/office/drawing/2014/main" id="{44AFA21D-A46B-5ABE-4157-9D32CDFA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632" y="1602288"/>
            <a:ext cx="3973968" cy="5258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6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67D3079A-A874-FBEF-2658-934DE5B0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1" r="-2" b="16868"/>
          <a:stretch/>
        </p:blipFill>
        <p:spPr>
          <a:xfrm>
            <a:off x="19" y="903"/>
            <a:ext cx="12188805" cy="68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34C6E-260E-0859-9614-4169B832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00" y="1626078"/>
            <a:ext cx="4609362" cy="4434556"/>
          </a:xfrm>
        </p:spPr>
        <p:txBody>
          <a:bodyPr vert="horz" lIns="91416" tIns="45708" rIns="91416" bIns="45708" rtlCol="0" anchor="b">
            <a:normAutofit/>
          </a:bodyPr>
          <a:lstStyle/>
          <a:p>
            <a:r>
              <a:rPr lang="en-US" sz="2750" kern="1200" spc="-150">
                <a:latin typeface="+mj-lt"/>
                <a:ea typeface="+mj-ea"/>
                <a:cs typeface="+mj-cs"/>
              </a:rPr>
              <a:t>Self-awareness is your ability to perceive and understand the things that make you who you are as an individual, including your personality, actions, values, beliefs, emotions,</a:t>
            </a:r>
            <a:r>
              <a:rPr lang="en-US" sz="2750" spc="-150"/>
              <a:t> </a:t>
            </a:r>
            <a:r>
              <a:rPr lang="en-US" sz="2750" kern="1200" spc="-150">
                <a:latin typeface="+mj-lt"/>
                <a:ea typeface="+mj-ea"/>
                <a:cs typeface="+mj-cs"/>
              </a:rPr>
              <a:t>and thoughts.</a:t>
            </a:r>
            <a:br>
              <a:rPr lang="en-US" sz="1950" kern="1200" spc="-150"/>
            </a:br>
            <a:endParaRPr lang="en-US" sz="1999" kern="1200" spc="-15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9476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C7030833-1A4B-38CE-9926-DF25FA7DC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603"/>
          <a:stretch/>
        </p:blipFill>
        <p:spPr>
          <a:xfrm>
            <a:off x="19" y="903"/>
            <a:ext cx="12188805" cy="68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D3F-3ADB-1A68-109B-1372186E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02" y="4162585"/>
            <a:ext cx="9313983" cy="1453517"/>
          </a:xfrm>
        </p:spPr>
        <p:txBody>
          <a:bodyPr vert="horz" lIns="91416" tIns="45708" rIns="91416" bIns="45708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950" kern="1200" spc="-150">
                <a:latin typeface="+mj-lt"/>
                <a:ea typeface="+mj-ea"/>
                <a:cs typeface="+mj-cs"/>
              </a:rPr>
              <a:t>Why is it important to be </a:t>
            </a:r>
            <a:r>
              <a:rPr lang="en-US" sz="4950" spc="-150"/>
              <a:t>Self-Aware</a:t>
            </a:r>
            <a:r>
              <a:rPr lang="en-US" sz="4950" kern="1200" spc="-150"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991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ain with words and symbols&#10;&#10;Description automatically generated">
            <a:extLst>
              <a:ext uri="{FF2B5EF4-FFF2-40B4-BE49-F238E27FC236}">
                <a16:creationId xmlns:a16="http://schemas.microsoft.com/office/drawing/2014/main" id="{B7041D19-71F7-5AB5-CEBA-9F0D5D74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793" y="737563"/>
            <a:ext cx="8619240" cy="554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AAD5-14C4-0187-F9A4-BA6BB28B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TO KNOW YOURSELF</a:t>
            </a:r>
          </a:p>
        </p:txBody>
      </p:sp>
      <p:pic>
        <p:nvPicPr>
          <p:cNvPr id="4" name="Online Media 3" title="8 Important Things You Should Know About Yourself">
            <a:hlinkClick r:id="" action="ppaction://media"/>
            <a:extLst>
              <a:ext uri="{FF2B5EF4-FFF2-40B4-BE49-F238E27FC236}">
                <a16:creationId xmlns:a16="http://schemas.microsoft.com/office/drawing/2014/main" id="{BFC05615-1B5D-CDA5-42B6-626F706A3E2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7750" y="1905000"/>
            <a:ext cx="7551738" cy="4267200"/>
          </a:xfrm>
        </p:spPr>
      </p:pic>
    </p:spTree>
    <p:extLst>
      <p:ext uri="{BB962C8B-B14F-4D97-AF65-F5344CB8AC3E}">
        <p14:creationId xmlns:p14="http://schemas.microsoft.com/office/powerpoint/2010/main" val="28894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198B4-2AD5-6A04-A270-5E6CB99E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7964" y="1222770"/>
            <a:ext cx="11252896" cy="42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02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5590F6-E03F-13BC-46EC-EBA795E6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Self-awareness in our environment</a:t>
            </a:r>
          </a:p>
        </p:txBody>
      </p:sp>
      <p:pic>
        <p:nvPicPr>
          <p:cNvPr id="4" name="Online Media 3" title="Snack Attack">
            <a:hlinkClick r:id="" action="ppaction://media"/>
            <a:extLst>
              <a:ext uri="{FF2B5EF4-FFF2-40B4-BE49-F238E27FC236}">
                <a16:creationId xmlns:a16="http://schemas.microsoft.com/office/drawing/2014/main" id="{4F07DB33-DC6E-866B-0B1D-5B14B786765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7750" y="1905000"/>
            <a:ext cx="7551738" cy="4267200"/>
          </a:xfrm>
          <a:noFill/>
        </p:spPr>
      </p:pic>
    </p:spTree>
    <p:extLst>
      <p:ext uri="{BB962C8B-B14F-4D97-AF65-F5344CB8AC3E}">
        <p14:creationId xmlns:p14="http://schemas.microsoft.com/office/powerpoint/2010/main" val="17189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and reaching out to sun">
            <a:extLst>
              <a:ext uri="{FF2B5EF4-FFF2-40B4-BE49-F238E27FC236}">
                <a16:creationId xmlns:a16="http://schemas.microsoft.com/office/drawing/2014/main" id="{AC5C805D-EE31-3079-64A0-A26E0F89C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972"/>
          <a:stretch/>
        </p:blipFill>
        <p:spPr>
          <a:xfrm>
            <a:off x="20" y="903"/>
            <a:ext cx="12188804" cy="6856203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D97DB-7480-5E06-D241-795DF385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8" y="1364494"/>
            <a:ext cx="11207355" cy="2220394"/>
          </a:xfrm>
        </p:spPr>
        <p:txBody>
          <a:bodyPr vert="horz" lIns="91416" tIns="45708" rIns="91416" bIns="45708" rtlCol="0" anchor="t">
            <a:noAutofit/>
          </a:bodyPr>
          <a:lstStyle/>
          <a:p>
            <a:pPr algn="ctr"/>
            <a:r>
              <a:rPr lang="en-US" sz="2350" b="1" dirty="0">
                <a:solidFill>
                  <a:schemeClr val="bg1"/>
                </a:solidFill>
                <a:ea typeface="+mj-lt"/>
                <a:cs typeface="+mj-lt"/>
              </a:rPr>
              <a:t>Self-awareness is the ability to focus on yourself and how your actions, thoughts, or emotions do or don't align with your internal standards. If you're highly self-aware, you can objectively evaluate yourself, manage your emotions, align your behavior with your values, and understand correctly how </a:t>
            </a:r>
            <a:r>
              <a:rPr lang="en-US" sz="2350" b="1" u="sng" dirty="0">
                <a:solidFill>
                  <a:schemeClr val="bg1"/>
                </a:solidFill>
                <a:ea typeface="+mj-lt"/>
                <a:cs typeface="+mj-lt"/>
              </a:rPr>
              <a:t>others perceive you</a:t>
            </a:r>
            <a:r>
              <a:rPr lang="en-US" sz="2350" b="1" dirty="0">
                <a:solidFill>
                  <a:schemeClr val="bg1"/>
                </a:solidFill>
                <a:ea typeface="+mj-lt"/>
                <a:cs typeface="+mj-lt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 sz="2399">
              <a:solidFill>
                <a:schemeClr val="bg1"/>
              </a:solidFill>
            </a:endParaRPr>
          </a:p>
          <a:p>
            <a:pPr algn="r"/>
            <a:endParaRPr lang="en-US" sz="47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1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A78C-A187-4DB7-AF44-A45E630D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/>
              <a:t>Almost there…</a:t>
            </a:r>
          </a:p>
        </p:txBody>
      </p:sp>
      <p:pic>
        <p:nvPicPr>
          <p:cNvPr id="5" name="Content Placeholder 4" descr="'The End' typed on a typewriter">
            <a:extLst>
              <a:ext uri="{FF2B5EF4-FFF2-40B4-BE49-F238E27FC236}">
                <a16:creationId xmlns:a16="http://schemas.microsoft.com/office/drawing/2014/main" id="{253E3098-30F6-693A-E11D-0C782AAB7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3" b="3182"/>
          <a:stretch/>
        </p:blipFill>
        <p:spPr>
          <a:xfrm>
            <a:off x="1522414" y="1905000"/>
            <a:ext cx="9144000" cy="4267200"/>
          </a:xfrm>
          <a:noFill/>
        </p:spPr>
      </p:pic>
    </p:spTree>
    <p:extLst>
      <p:ext uri="{BB962C8B-B14F-4D97-AF65-F5344CB8AC3E}">
        <p14:creationId xmlns:p14="http://schemas.microsoft.com/office/powerpoint/2010/main" val="22515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8168-C155-7994-038B-0DA54638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&amp; SELF-ESTEEM</a:t>
            </a:r>
          </a:p>
        </p:txBody>
      </p:sp>
      <p:pic>
        <p:nvPicPr>
          <p:cNvPr id="4" name="Online Media 3" title="Social Media and Teenage Self-Esteem">
            <a:hlinkClick r:id="" action="ppaction://media"/>
            <a:extLst>
              <a:ext uri="{FF2B5EF4-FFF2-40B4-BE49-F238E27FC236}">
                <a16:creationId xmlns:a16="http://schemas.microsoft.com/office/drawing/2014/main" id="{8AF7590D-C69B-008C-A6E2-6B8D5581C17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7750" y="1905000"/>
            <a:ext cx="7551738" cy="4267200"/>
          </a:xfrm>
        </p:spPr>
      </p:pic>
    </p:spTree>
    <p:extLst>
      <p:ext uri="{BB962C8B-B14F-4D97-AF65-F5344CB8AC3E}">
        <p14:creationId xmlns:p14="http://schemas.microsoft.com/office/powerpoint/2010/main" val="30978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6A8C-25C1-B695-504D-1D0B70F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Internal Vs. External Validation Of Self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DF62769-840A-5D51-B856-497D61F67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u="sng" dirty="0"/>
              <a:t>WHAT'S IN YOUR BACKPACK?</a:t>
            </a:r>
          </a:p>
          <a:p>
            <a:pPr marL="575945" lvl="1"/>
            <a:r>
              <a:rPr lang="en-US" sz="2400" dirty="0"/>
              <a:t>Are there things that you </a:t>
            </a:r>
            <a:r>
              <a:rPr lang="en-US" sz="2400" u="sng" dirty="0"/>
              <a:t>want</a:t>
            </a:r>
            <a:r>
              <a:rPr lang="en-US" sz="2400" dirty="0"/>
              <a:t> in there?</a:t>
            </a:r>
          </a:p>
          <a:p>
            <a:pPr marL="575945" lvl="1"/>
            <a:r>
              <a:rPr lang="en-US" sz="2400" dirty="0"/>
              <a:t>Are you letting other people's junk fill your backpack?</a:t>
            </a:r>
          </a:p>
          <a:p>
            <a:pPr marL="575945" lvl="1"/>
            <a:r>
              <a:rPr lang="en-US" sz="2400" dirty="0"/>
              <a:t>Are you carrying around other people's stuff?</a:t>
            </a:r>
          </a:p>
          <a:p>
            <a:pPr marL="575945" lvl="1"/>
            <a:r>
              <a:rPr lang="en-US" sz="2400" dirty="0"/>
              <a:t>Did you fill up your own backpack with what you </a:t>
            </a:r>
            <a:r>
              <a:rPr lang="en-US" sz="2400" u="sng" dirty="0"/>
              <a:t>need</a:t>
            </a:r>
            <a:r>
              <a:rPr lang="en-US" sz="2400" dirty="0"/>
              <a:t>?</a:t>
            </a:r>
          </a:p>
        </p:txBody>
      </p:sp>
      <p:pic>
        <p:nvPicPr>
          <p:cNvPr id="4" name="Content Placeholder 3" descr="Person walking through forest">
            <a:extLst>
              <a:ext uri="{FF2B5EF4-FFF2-40B4-BE49-F238E27FC236}">
                <a16:creationId xmlns:a16="http://schemas.microsoft.com/office/drawing/2014/main" id="{BE39B670-734D-9F22-9171-A2E9797A6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432" r="11434"/>
          <a:stretch/>
        </p:blipFill>
        <p:spPr>
          <a:xfrm>
            <a:off x="6246815" y="1905000"/>
            <a:ext cx="4419598" cy="4267200"/>
          </a:xfrm>
          <a:noFill/>
        </p:spPr>
      </p:pic>
    </p:spTree>
    <p:extLst>
      <p:ext uri="{BB962C8B-B14F-4D97-AF65-F5344CB8AC3E}">
        <p14:creationId xmlns:p14="http://schemas.microsoft.com/office/powerpoint/2010/main" val="6175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86683A-A4E9-B93A-2145-A9F33668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Have a great summer!</a:t>
            </a:r>
          </a:p>
        </p:txBody>
      </p:sp>
      <p:pic>
        <p:nvPicPr>
          <p:cNvPr id="3" name="Content Placeholder 2" descr="Person in striped tights lying in field">
            <a:extLst>
              <a:ext uri="{FF2B5EF4-FFF2-40B4-BE49-F238E27FC236}">
                <a16:creationId xmlns:a16="http://schemas.microsoft.com/office/drawing/2014/main" id="{2800D654-35A3-68C6-F809-485846749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9" b="24569"/>
          <a:stretch/>
        </p:blipFill>
        <p:spPr>
          <a:xfrm>
            <a:off x="1522414" y="1905000"/>
            <a:ext cx="9144000" cy="4267200"/>
          </a:xfrm>
          <a:noFill/>
        </p:spPr>
      </p:pic>
    </p:spTree>
    <p:extLst>
      <p:ext uri="{BB962C8B-B14F-4D97-AF65-F5344CB8AC3E}">
        <p14:creationId xmlns:p14="http://schemas.microsoft.com/office/powerpoint/2010/main" val="1630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7FBB-077E-4A4D-FC4E-BE167BFB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TESTING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57F8A-E60C-3CDD-B362-3F98432C2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ACT: April 2nd (For Juniors)</a:t>
            </a:r>
          </a:p>
          <a:p>
            <a:r>
              <a:rPr lang="en-US"/>
              <a:t>ACT ASPIRE: April 23rd (Freshman)</a:t>
            </a:r>
          </a:p>
          <a:p>
            <a:r>
              <a:rPr lang="en-US"/>
              <a:t>AZSCI: April 16</a:t>
            </a:r>
            <a:r>
              <a:rPr lang="en-US" baseline="30000"/>
              <a:t>th</a:t>
            </a:r>
            <a:r>
              <a:rPr lang="en-US"/>
              <a:t> (For Juniors)</a:t>
            </a:r>
          </a:p>
          <a:p>
            <a:r>
              <a:rPr lang="en-US"/>
              <a:t>AP Testing: May 6th-May 17th (Various Subjects) </a:t>
            </a:r>
          </a:p>
          <a:p>
            <a:r>
              <a:rPr lang="en-US"/>
              <a:t>FINAL EXAMS:</a:t>
            </a:r>
          </a:p>
          <a:p>
            <a:pPr lvl="1"/>
            <a:r>
              <a:rPr lang="en-US"/>
              <a:t>Seniors:  May 20</a:t>
            </a:r>
            <a:r>
              <a:rPr lang="en-US" baseline="30000"/>
              <a:t>th</a:t>
            </a:r>
            <a:r>
              <a:rPr lang="en-US"/>
              <a:t> &amp; 21</a:t>
            </a:r>
            <a:r>
              <a:rPr lang="en-US" baseline="30000"/>
              <a:t>th</a:t>
            </a:r>
            <a:endParaRPr lang="en-US"/>
          </a:p>
          <a:p>
            <a:pPr lvl="1"/>
            <a:r>
              <a:rPr lang="en-US"/>
              <a:t>Everyone else: May 22</a:t>
            </a:r>
            <a:r>
              <a:rPr lang="en-US" baseline="30000"/>
              <a:t>nd</a:t>
            </a:r>
            <a:r>
              <a:rPr lang="en-US"/>
              <a:t> &amp; 23rd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2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67E43-1BF5-CB9C-B029-0ADB93D5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GRADUATION:  Thursday, May 23rd</a:t>
            </a:r>
          </a:p>
        </p:txBody>
      </p:sp>
      <p:pic>
        <p:nvPicPr>
          <p:cNvPr id="5" name="Content Placeholder 4" descr="Graduates at a university graduation ceremony">
            <a:extLst>
              <a:ext uri="{FF2B5EF4-FFF2-40B4-BE49-F238E27FC236}">
                <a16:creationId xmlns:a16="http://schemas.microsoft.com/office/drawing/2014/main" id="{C34EA203-7A67-08F9-4747-288C7B9B9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 b="2210"/>
          <a:stretch/>
        </p:blipFill>
        <p:spPr>
          <a:xfrm>
            <a:off x="1522414" y="1905000"/>
            <a:ext cx="9144000" cy="4267200"/>
          </a:xfrm>
          <a:noFill/>
        </p:spPr>
      </p:pic>
    </p:spTree>
    <p:extLst>
      <p:ext uri="{BB962C8B-B14F-4D97-AF65-F5344CB8AC3E}">
        <p14:creationId xmlns:p14="http://schemas.microsoft.com/office/powerpoint/2010/main" val="42529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3AB3-A67F-0B3C-13DC-C37C16D2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/>
              <a:t>Next Stop:  Graduation!</a:t>
            </a:r>
          </a:p>
        </p:txBody>
      </p:sp>
      <p:pic>
        <p:nvPicPr>
          <p:cNvPr id="6" name="Content Placeholder 5" descr="Man looking through train window">
            <a:extLst>
              <a:ext uri="{FF2B5EF4-FFF2-40B4-BE49-F238E27FC236}">
                <a16:creationId xmlns:a16="http://schemas.microsoft.com/office/drawing/2014/main" id="{52C77966-6F00-5550-26F8-DD669707C7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3" r="11043"/>
          <a:stretch/>
        </p:blipFill>
        <p:spPr>
          <a:xfrm>
            <a:off x="1522413" y="1905000"/>
            <a:ext cx="4419599" cy="426720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62809-6577-E9DF-00DF-D9E3632FD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/>
          <a:p>
            <a:r>
              <a:rPr lang="en-US" sz="2800"/>
              <a:t>SPRING GRADUATION: </a:t>
            </a:r>
            <a:r>
              <a:rPr lang="en-US" sz="2800" u="sng"/>
              <a:t>MAY</a:t>
            </a:r>
          </a:p>
          <a:p>
            <a:r>
              <a:rPr lang="en-US" sz="2800"/>
              <a:t>SUMMER GRADUATION: </a:t>
            </a:r>
            <a:r>
              <a:rPr lang="en-US" sz="2800" u="sng"/>
              <a:t>JUNE</a:t>
            </a:r>
          </a:p>
          <a:p>
            <a:r>
              <a:rPr lang="en-US" sz="2800"/>
              <a:t>WINTER GRADUATION:  </a:t>
            </a:r>
            <a:r>
              <a:rPr lang="en-US" sz="2800" u="sng"/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16778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581A-C0DF-2E45-25B6-B42BB295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 CHECK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4322-D966-6558-BD83-B3F3FF3F4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2400"/>
              <a:t>4 years of English</a:t>
            </a:r>
          </a:p>
          <a:p>
            <a:r>
              <a:rPr lang="en-US" sz="2400"/>
              <a:t>4 years of Math</a:t>
            </a:r>
          </a:p>
          <a:p>
            <a:r>
              <a:rPr lang="en-US" sz="2400"/>
              <a:t>3 years of </a:t>
            </a:r>
            <a:r>
              <a:rPr lang="en-US"/>
              <a:t> </a:t>
            </a:r>
            <a:r>
              <a:rPr lang="en-US" sz="2400"/>
              <a:t>Science</a:t>
            </a:r>
          </a:p>
          <a:p>
            <a:r>
              <a:rPr lang="en-US" sz="2400"/>
              <a:t>1 year of World History</a:t>
            </a:r>
          </a:p>
          <a:p>
            <a:r>
              <a:rPr lang="en-US" sz="2400"/>
              <a:t>1 year of American History</a:t>
            </a:r>
          </a:p>
          <a:p>
            <a:r>
              <a:rPr lang="en-US" sz="2400"/>
              <a:t>.5 year of American Government</a:t>
            </a:r>
          </a:p>
          <a:p>
            <a:r>
              <a:rPr lang="en-US" sz="2400"/>
              <a:t>.5 year of Economics</a:t>
            </a:r>
          </a:p>
          <a:p>
            <a:r>
              <a:rPr lang="en-US" sz="2400"/>
              <a:t>1 year of Fine Arts or Career &amp; Technical Education</a:t>
            </a:r>
          </a:p>
          <a:p>
            <a:r>
              <a:rPr lang="en-US" sz="2400"/>
              <a:t>.5 year of Health</a:t>
            </a:r>
          </a:p>
          <a:p>
            <a:r>
              <a:rPr lang="en-US" sz="2400"/>
              <a:t>1 year of Physical Education</a:t>
            </a:r>
          </a:p>
          <a:p>
            <a:r>
              <a:rPr lang="en-US" sz="2400"/>
              <a:t>6.5 years of Electives*</a:t>
            </a:r>
          </a:p>
          <a:p>
            <a:r>
              <a:rPr lang="en-US" sz="2400"/>
              <a:t>*World Language-2 consecutive years are required for university &amp; college admission  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Content Placeholder 6" descr="Close-up of four hands holding graduation caps with gold tassels against a blue sky">
            <a:extLst>
              <a:ext uri="{FF2B5EF4-FFF2-40B4-BE49-F238E27FC236}">
                <a16:creationId xmlns:a16="http://schemas.microsoft.com/office/drawing/2014/main" id="{D25274B6-F9E8-1BF1-1309-932D256E2E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3" y="2568323"/>
            <a:ext cx="4419600" cy="2940553"/>
          </a:xfrm>
        </p:spPr>
      </p:pic>
    </p:spTree>
    <p:extLst>
      <p:ext uri="{BB962C8B-B14F-4D97-AF65-F5344CB8AC3E}">
        <p14:creationId xmlns:p14="http://schemas.microsoft.com/office/powerpoint/2010/main" val="12784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B6A95-BFAA-0A52-9695-47C0FB7D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/>
              <a:t>SUMMER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7523E-3178-DA36-D03C-97BB927C1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/>
          <a:p>
            <a:r>
              <a:rPr lang="en-US"/>
              <a:t>CREDIT RECOVERY</a:t>
            </a:r>
          </a:p>
          <a:p>
            <a:r>
              <a:rPr lang="en-US"/>
              <a:t>FRESHMAN ACADEMY</a:t>
            </a:r>
          </a:p>
          <a:p>
            <a:r>
              <a:rPr lang="en-US"/>
              <a:t>AP BOOTCAMP</a:t>
            </a:r>
          </a:p>
          <a:p>
            <a:r>
              <a:rPr lang="en-US"/>
              <a:t>WORK AHEAD (non-core classes)</a:t>
            </a:r>
          </a:p>
        </p:txBody>
      </p:sp>
      <p:pic>
        <p:nvPicPr>
          <p:cNvPr id="6" name="Content Placeholder 5" descr="Flip flops on the sand">
            <a:extLst>
              <a:ext uri="{FF2B5EF4-FFF2-40B4-BE49-F238E27FC236}">
                <a16:creationId xmlns:a16="http://schemas.microsoft.com/office/drawing/2014/main" id="{CD5E51FE-C5A9-5256-41C4-52C63A211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3" y="2795587"/>
            <a:ext cx="4419600" cy="2486025"/>
          </a:xfrm>
          <a:noFill/>
        </p:spPr>
      </p:pic>
    </p:spTree>
    <p:extLst>
      <p:ext uri="{BB962C8B-B14F-4D97-AF65-F5344CB8AC3E}">
        <p14:creationId xmlns:p14="http://schemas.microsoft.com/office/powerpoint/2010/main" val="113761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avel resting on block">
            <a:extLst>
              <a:ext uri="{FF2B5EF4-FFF2-40B4-BE49-F238E27FC236}">
                <a16:creationId xmlns:a16="http://schemas.microsoft.com/office/drawing/2014/main" id="{C4FC827F-7266-D3D8-4E21-E0EDDB32A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20834" b="1052"/>
          <a:stretch/>
        </p:blipFill>
        <p:spPr>
          <a:xfrm>
            <a:off x="-26833" y="-52815"/>
            <a:ext cx="12188805" cy="68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EB2333-686D-8D9F-9629-C68FFFFF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54" y="1448316"/>
            <a:ext cx="8823360" cy="3328714"/>
          </a:xfrm>
        </p:spPr>
        <p:txBody>
          <a:bodyPr vert="horz" lIns="91416" tIns="45708" rIns="91416" bIns="45708" rtlCol="0" anchor="b">
            <a:normAutofit fontScale="90000"/>
          </a:bodyPr>
          <a:lstStyle/>
          <a:p>
            <a:r>
              <a:rPr lang="en-US" sz="3950"/>
              <a:t>GRADE IMPROVEMENT: </a:t>
            </a:r>
            <a:r>
              <a:rPr lang="en-US" sz="3950" u="sng"/>
              <a:t>New Policy</a:t>
            </a:r>
            <a:br>
              <a:rPr lang="en-US" sz="3950"/>
            </a:br>
            <a:br>
              <a:rPr lang="en-US" sz="3950"/>
            </a:br>
            <a:r>
              <a:rPr lang="en-US" sz="3050"/>
              <a:t>*Grade improvement must be completed in a  	classroom, by retaking the class with a     </a:t>
            </a:r>
            <a:br>
              <a:rPr lang="en-US" sz="3050"/>
            </a:br>
            <a:r>
              <a:rPr lang="en-US" sz="3050"/>
              <a:t> teacher. </a:t>
            </a:r>
            <a:br>
              <a:rPr lang="en-US" sz="3050"/>
            </a:br>
            <a:br>
              <a:rPr lang="en-US" sz="3050"/>
            </a:br>
            <a:r>
              <a:rPr lang="en-US" sz="3050"/>
              <a:t>*APEX is no longer available for grade 	improvement.</a:t>
            </a:r>
            <a:br>
              <a:rPr lang="en-US" sz="3050"/>
            </a:br>
            <a:br>
              <a:rPr lang="en-US" sz="3050"/>
            </a:br>
            <a:endParaRPr lang="en-US" sz="3099"/>
          </a:p>
        </p:txBody>
      </p:sp>
    </p:spTree>
    <p:extLst>
      <p:ext uri="{BB962C8B-B14F-4D97-AF65-F5344CB8AC3E}">
        <p14:creationId xmlns:p14="http://schemas.microsoft.com/office/powerpoint/2010/main" val="36425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CCA5-D37C-6590-7136-986A820A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SCHOOL: May 29th-June 26th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A35D-952B-5EDE-12BF-E7F538C47D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TWO  SESSIONS </a:t>
            </a:r>
            <a:endParaRPr lang="en-US"/>
          </a:p>
          <a:p>
            <a:pPr marL="575945" lvl="1"/>
            <a:r>
              <a:rPr lang="en-US" dirty="0"/>
              <a:t>SESSION 1: 5/29-6/11</a:t>
            </a:r>
          </a:p>
          <a:p>
            <a:pPr marL="575945" lvl="1"/>
            <a:endParaRPr lang="en-US"/>
          </a:p>
          <a:p>
            <a:pPr marL="575945" lvl="1"/>
            <a:r>
              <a:rPr lang="en-US" dirty="0"/>
              <a:t>SESSION2: 6/12-6/26</a:t>
            </a:r>
          </a:p>
          <a:p>
            <a:pPr marL="575945" lvl="1"/>
            <a:endParaRPr lang="en-US"/>
          </a:p>
          <a:p>
            <a:pPr marL="575945" lvl="1"/>
            <a:r>
              <a:rPr lang="en-US" dirty="0"/>
              <a:t>8:00 am until 2:00pm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7844F-804E-3D62-28B5-C5F41916D0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 rtl="0" fontAlgn="base"/>
            <a:r>
              <a:rPr lang="en-US" sz="1800" b="0" i="0" u="sng" strike="noStrike">
                <a:effectLst/>
                <a:latin typeface="Goudy Old Style" panose="02020502050305020303" pitchFamily="18" charset="0"/>
              </a:rPr>
              <a:t>APEX PROGRAM</a:t>
            </a:r>
            <a:r>
              <a:rPr lang="en-US" sz="1800" b="0" i="0">
                <a:effectLst/>
                <a:latin typeface="Goudy Old Style" panose="02020502050305020303" pitchFamily="18" charset="0"/>
              </a:rPr>
              <a:t>​</a:t>
            </a:r>
            <a:endParaRPr lang="en-US" b="0" i="0"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sz="1400" b="0" i="0" u="none" strike="noStrike">
                <a:effectLst/>
                <a:latin typeface="Goudy Old Style" panose="02020502050305020303" pitchFamily="18" charset="0"/>
              </a:rPr>
              <a:t>self-paced, computer program</a:t>
            </a:r>
            <a:r>
              <a:rPr lang="en-US" sz="1400" b="0" i="0">
                <a:effectLst/>
                <a:latin typeface="Goudy Old Style" panose="02020502050305020303" pitchFamily="18" charset="0"/>
              </a:rPr>
              <a:t>​</a:t>
            </a:r>
            <a:endParaRPr lang="en-US" b="0" i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u="sng" strike="noStrike">
                <a:effectLst/>
                <a:latin typeface="Goudy Old Style" panose="02020502050305020303" pitchFamily="18" charset="0"/>
              </a:rPr>
              <a:t>IN-PERSON INSTRUCTION</a:t>
            </a:r>
            <a:r>
              <a:rPr lang="en-US" sz="1800" b="0" i="0">
                <a:effectLst/>
                <a:latin typeface="Goudy Old Style" panose="02020502050305020303" pitchFamily="18" charset="0"/>
              </a:rPr>
              <a:t>​</a:t>
            </a:r>
            <a:endParaRPr lang="en-US" b="0" i="0"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sz="1400" b="0" i="0" u="none" strike="noStrike">
                <a:effectLst/>
                <a:latin typeface="Goudy Old Style" panose="02020502050305020303" pitchFamily="18" charset="0"/>
              </a:rPr>
              <a:t>classroom environment with </a:t>
            </a:r>
            <a:r>
              <a:rPr lang="en-US" sz="1400" b="0" i="0">
                <a:effectLst/>
                <a:latin typeface="Goudy Old Style" panose="02020502050305020303" pitchFamily="18" charset="0"/>
              </a:rPr>
              <a:t>​</a:t>
            </a:r>
            <a:r>
              <a:rPr lang="en-US" sz="1400" b="0" i="0" u="none" strike="noStrike">
                <a:effectLst/>
                <a:latin typeface="Goudy Old Style" panose="02020502050305020303" pitchFamily="18" charset="0"/>
              </a:rPr>
              <a:t>a teacher</a:t>
            </a:r>
            <a:r>
              <a:rPr lang="en-US" sz="1400" b="0" i="0">
                <a:effectLst/>
                <a:latin typeface="Goudy Old Style" panose="02020502050305020303" pitchFamily="18" charset="0"/>
              </a:rPr>
              <a:t>​</a:t>
            </a:r>
            <a:endParaRPr lang="en-US" b="0" i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u="none" strike="noStrike">
                <a:effectLst/>
                <a:latin typeface="Goudy Old Style" panose="02020502050305020303" pitchFamily="18" charset="0"/>
              </a:rPr>
              <a:t>*Both options are on campus!</a:t>
            </a:r>
            <a:r>
              <a:rPr lang="en-US" sz="1800" b="0" i="0">
                <a:effectLst/>
                <a:latin typeface="Goudy Old Style" panose="02020502050305020303" pitchFamily="18" charset="0"/>
              </a:rPr>
              <a:t>​</a:t>
            </a:r>
            <a:endParaRPr lang="en-US" b="0" i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u="none" strike="noStrike">
                <a:effectLst/>
                <a:latin typeface="Goudy Old Style" panose="02020502050305020303" pitchFamily="18" charset="0"/>
              </a:rPr>
              <a:t>**There is no online only, off campus option this year. </a:t>
            </a:r>
            <a:r>
              <a:rPr lang="en-US" sz="1800" b="0" i="0">
                <a:solidFill>
                  <a:srgbClr val="313820"/>
                </a:solidFill>
                <a:effectLst/>
                <a:latin typeface="Goudy Old Style" panose="02020502050305020303" pitchFamily="18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2cce8e-2869-4b61-a602-b51a9b743316">
      <UserInfo>
        <DisplayName>Karaman, Alex</DisplayName>
        <AccountId>16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67F86186408429625277D532B7C34" ma:contentTypeVersion="6" ma:contentTypeDescription="Create a new document." ma:contentTypeScope="" ma:versionID="e7205c829f2191573557a165a0ed9e42">
  <xsd:schema xmlns:xsd="http://www.w3.org/2001/XMLSchema" xmlns:xs="http://www.w3.org/2001/XMLSchema" xmlns:p="http://schemas.microsoft.com/office/2006/metadata/properties" xmlns:ns2="800f4e97-27d7-49c5-986e-78f5ba9e1007" xmlns:ns3="172cce8e-2869-4b61-a602-b51a9b743316" targetNamespace="http://schemas.microsoft.com/office/2006/metadata/properties" ma:root="true" ma:fieldsID="75fe43302556b74d594274b6feae0578" ns2:_="" ns3:_="">
    <xsd:import namespace="800f4e97-27d7-49c5-986e-78f5ba9e1007"/>
    <xsd:import namespace="172cce8e-2869-4b61-a602-b51a9b743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f4e97-27d7-49c5-986e-78f5ba9e10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cce8e-2869-4b61-a602-b51a9b743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D4121F-F1B2-49A4-897B-31EE7B9841AE}">
  <ds:schemaRefs>
    <ds:schemaRef ds:uri="http://schemas.microsoft.com/office/2006/metadata/properties"/>
    <ds:schemaRef ds:uri="http://schemas.microsoft.com/office/infopath/2007/PartnerControls"/>
    <ds:schemaRef ds:uri="172cce8e-2869-4b61-a602-b51a9b743316"/>
  </ds:schemaRefs>
</ds:datastoreItem>
</file>

<file path=customXml/itemProps2.xml><?xml version="1.0" encoding="utf-8"?>
<ds:datastoreItem xmlns:ds="http://schemas.openxmlformats.org/officeDocument/2006/customXml" ds:itemID="{08605D05-C884-4BE3-A669-E85CBBFA40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C6F20E-3494-4D2A-8126-7FCE51AA36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0f4e97-27d7-49c5-986e-78f5ba9e1007"/>
    <ds:schemaRef ds:uri="172cce8e-2869-4b61-a602-b51a9b743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Chalkboard 16x9</vt:lpstr>
      <vt:lpstr>SABINO COUNSELING</vt:lpstr>
      <vt:lpstr>Almost there…</vt:lpstr>
      <vt:lpstr>SPRING TESTING DATES</vt:lpstr>
      <vt:lpstr>GRADUATION:  Thursday, May 23rd</vt:lpstr>
      <vt:lpstr>Next Stop:  Graduation!</vt:lpstr>
      <vt:lpstr>CREDIT CHECK</vt:lpstr>
      <vt:lpstr>SUMMER SCHOOL</vt:lpstr>
      <vt:lpstr>GRADE IMPROVEMENT: New Policy  *Grade improvement must be completed in a   classroom, by retaking the class with a       teacher.   *APEX is no longer available for grade  improvement.  </vt:lpstr>
      <vt:lpstr>SUMMER SCHOOL: May 29th-June 26th</vt:lpstr>
      <vt:lpstr>SEE YOUR COUNSELOR IF YOU HAVE QUESTIONS</vt:lpstr>
      <vt:lpstr>Self-Awareness</vt:lpstr>
      <vt:lpstr>PICK 3 POSITIVE TRAITS ABOUT YOURSELF...</vt:lpstr>
      <vt:lpstr>Self-awareness is your ability to perceive and understand the things that make you who you are as an individual, including your personality, actions, values, beliefs, emotions, and thoughts. </vt:lpstr>
      <vt:lpstr>Why is it important to be Self-Aware?</vt:lpstr>
      <vt:lpstr>PowerPoint Presentation</vt:lpstr>
      <vt:lpstr>GET TO KNOW YOURSELF</vt:lpstr>
      <vt:lpstr>PowerPoint Presentation</vt:lpstr>
      <vt:lpstr>Self-awareness in our environment</vt:lpstr>
      <vt:lpstr>Self-awareness is the ability to focus on yourself and how your actions, thoughts, or emotions do or don't align with your internal standards. If you're highly self-aware, you can objectively evaluate yourself, manage your emotions, align your behavior with your values, and understand correctly how others perceive you.  </vt:lpstr>
      <vt:lpstr>SOCIAL MEDIA &amp; SELF-ESTEEM</vt:lpstr>
      <vt:lpstr>Internal Vs. External Validation Of Self</vt:lpstr>
      <vt:lpstr>Have a great summer!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/>
  <cp:revision>130</cp:revision>
  <dcterms:created xsi:type="dcterms:W3CDTF">2023-06-26T15:08:51Z</dcterms:created>
  <dcterms:modified xsi:type="dcterms:W3CDTF">2024-04-30T18:45:23Z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0x010100F5967F86186408429625277D532B7C34</vt:lpwstr>
  </property>
</Properties>
</file>