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706F-E1CE-3CB4-220F-7F1C36A257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Understanding Your GPA:</a:t>
            </a:r>
            <a:br>
              <a:rPr lang="en-US" dirty="0"/>
            </a:br>
            <a:r>
              <a:rPr lang="en-US" sz="1800" dirty="0"/>
              <a:t>Weighting Grades, College Admission, and Scholarships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AF7AC-A4DA-1DEC-0799-F2A68530D3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Alex Karaman</a:t>
            </a:r>
          </a:p>
          <a:p>
            <a:r>
              <a:rPr lang="en-US" dirty="0"/>
              <a:t>College and Career Readiness Coordinator</a:t>
            </a:r>
          </a:p>
          <a:p>
            <a:r>
              <a:rPr lang="en-US" dirty="0"/>
              <a:t>Sabino High School</a:t>
            </a:r>
          </a:p>
        </p:txBody>
      </p:sp>
    </p:spTree>
    <p:extLst>
      <p:ext uri="{BB962C8B-B14F-4D97-AF65-F5344CB8AC3E}">
        <p14:creationId xmlns:p14="http://schemas.microsoft.com/office/powerpoint/2010/main" val="34528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347FB-E951-E2EF-A6B0-316770C1D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Your Transcript for GPA and Rank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FBBCD-BB63-D673-B340-C4A0A8E80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Every Student Has A Transcript Which Includes Every Class They Have Taken, Every Grade They Received At The End Of The Semester, And The Courses They Are Taking Currently</a:t>
            </a:r>
          </a:p>
          <a:p>
            <a:r>
              <a:rPr lang="en-US" dirty="0"/>
              <a:t>At The Bottom Of Your Transcript, You Can Find:</a:t>
            </a:r>
          </a:p>
          <a:p>
            <a:pPr lvl="1"/>
            <a:r>
              <a:rPr lang="en-US" dirty="0"/>
              <a:t>Unweighted GPA</a:t>
            </a:r>
          </a:p>
          <a:p>
            <a:pPr lvl="1"/>
            <a:r>
              <a:rPr lang="en-US" dirty="0"/>
              <a:t>Weighted GPA</a:t>
            </a:r>
          </a:p>
          <a:p>
            <a:pPr lvl="1"/>
            <a:r>
              <a:rPr lang="en-US" dirty="0"/>
              <a:t>Weighted Class Rank</a:t>
            </a:r>
          </a:p>
          <a:p>
            <a:r>
              <a:rPr lang="en-US" dirty="0"/>
              <a:t>Come See A Counselor To Print Your Transcript And Tell You Your Unweighted Class Rank</a:t>
            </a:r>
          </a:p>
          <a:p>
            <a:r>
              <a:rPr lang="en-US" dirty="0"/>
              <a:t>Use Transcripts To Report Your Grades On College And Scholarship Applications</a:t>
            </a:r>
          </a:p>
        </p:txBody>
      </p:sp>
    </p:spTree>
    <p:extLst>
      <p:ext uri="{BB962C8B-B14F-4D97-AF65-F5344CB8AC3E}">
        <p14:creationId xmlns:p14="http://schemas.microsoft.com/office/powerpoint/2010/main" val="1380213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23678-B0CD-E797-EA54-49E00B3F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 on GPA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1566A-3573-B7CC-71F3-2BA898B24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Your GPA Is A Calculation Of Grades You Received, Not A Reflection Of Your Intelligence</a:t>
            </a:r>
          </a:p>
          <a:p>
            <a:r>
              <a:rPr lang="en-US" dirty="0"/>
              <a:t>Do Not Chase A GPA Or Class Rank If It Causes You Stress, Causes You To Miss Out On Important Events, Or Causes You To Ignore Friends And Family</a:t>
            </a:r>
          </a:p>
          <a:p>
            <a:r>
              <a:rPr lang="en-US" dirty="0"/>
              <a:t>Class Rank Is Less Important Than Most Think For College And Scholarship Purposes</a:t>
            </a:r>
          </a:p>
          <a:p>
            <a:r>
              <a:rPr lang="en-US" dirty="0"/>
              <a:t>It Is Generally Better To Receive A Higher Grade In A Standard Class Than A Lower Grade In An AP Or DE Class</a:t>
            </a:r>
          </a:p>
          <a:p>
            <a:r>
              <a:rPr lang="en-US" dirty="0"/>
              <a:t>Your GPA Is Just One Part Of Your College Application: Your Personal Background And Story, Clubs And Sports, Fine And Performing Arts, And Community Service All Factor In To An Admission Decision</a:t>
            </a:r>
          </a:p>
        </p:txBody>
      </p:sp>
    </p:spTree>
    <p:extLst>
      <p:ext uri="{BB962C8B-B14F-4D97-AF65-F5344CB8AC3E}">
        <p14:creationId xmlns:p14="http://schemas.microsoft.com/office/powerpoint/2010/main" val="142218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4E31C-14CF-C9A0-80EF-E359F6EB8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GPA?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D19A1-037A-5095-9002-531D6BA3F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GPA: Grade Point Average</a:t>
            </a:r>
          </a:p>
          <a:p>
            <a:r>
              <a:rPr lang="en-US" dirty="0"/>
              <a:t>The Numerical Representation Of The Average Of All Your Grades</a:t>
            </a:r>
          </a:p>
          <a:p>
            <a:r>
              <a:rPr lang="en-US" dirty="0"/>
              <a:t>Calculated At Multiple Points Of Time:</a:t>
            </a:r>
          </a:p>
          <a:p>
            <a:pPr lvl="1"/>
            <a:r>
              <a:rPr lang="en-US" dirty="0"/>
              <a:t>Quarter</a:t>
            </a:r>
          </a:p>
          <a:p>
            <a:pPr lvl="1"/>
            <a:r>
              <a:rPr lang="en-US" dirty="0"/>
              <a:t>Semester</a:t>
            </a:r>
          </a:p>
          <a:p>
            <a:pPr lvl="1"/>
            <a:r>
              <a:rPr lang="en-US" dirty="0"/>
              <a:t>Cumulative</a:t>
            </a:r>
          </a:p>
          <a:p>
            <a:r>
              <a:rPr lang="en-US" dirty="0"/>
              <a:t>Based On A 4-point Scale: A=4, B=3, C=2, D=1</a:t>
            </a:r>
          </a:p>
        </p:txBody>
      </p:sp>
    </p:spTree>
    <p:extLst>
      <p:ext uri="{BB962C8B-B14F-4D97-AF65-F5344CB8AC3E}">
        <p14:creationId xmlns:p14="http://schemas.microsoft.com/office/powerpoint/2010/main" val="213280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A3424-AC27-F502-4779-67A50793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Versus Unweighted GPA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C3F08-E8EB-2ECF-7F38-A24194420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Everyone Has Two </a:t>
            </a:r>
            <a:r>
              <a:rPr lang="en-US" dirty="0" err="1"/>
              <a:t>Gpas</a:t>
            </a:r>
            <a:r>
              <a:rPr lang="en-US" dirty="0"/>
              <a:t>: Weighted And Unweighted</a:t>
            </a:r>
          </a:p>
          <a:p>
            <a:r>
              <a:rPr lang="en-US" dirty="0"/>
              <a:t>Unweighted: Your GPA Calculated On The 4-point Score Regardless Of The Difficulty Of Classes You Took (I.E. Duel Enrollment And AP Classes)</a:t>
            </a:r>
          </a:p>
          <a:p>
            <a:r>
              <a:rPr lang="en-US" dirty="0"/>
              <a:t>Weighted GPA: Your GPA Calculated Where Advanced Classes,  AP And Dual Enrollment (DE), Have A Larger Impact On Your GPA</a:t>
            </a:r>
          </a:p>
          <a:p>
            <a:r>
              <a:rPr lang="en-US" dirty="0"/>
              <a:t>Unweighted 4-point Scale: A=4, B=3, C=2, D=1</a:t>
            </a:r>
          </a:p>
          <a:p>
            <a:r>
              <a:rPr lang="en-US" dirty="0"/>
              <a:t>Weighted Scale For AP And DE Classes: A=5, B=4, C=3, D=2</a:t>
            </a:r>
          </a:p>
        </p:txBody>
      </p:sp>
    </p:spTree>
    <p:extLst>
      <p:ext uri="{BB962C8B-B14F-4D97-AF65-F5344CB8AC3E}">
        <p14:creationId xmlns:p14="http://schemas.microsoft.com/office/powerpoint/2010/main" val="293275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AC35-A4EA-386F-6B87-7266BC6F3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Versus Unweighted GPA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32CA6-2661-9B80-85B9-73BE02424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Lets Do Some Quick Math:</a:t>
            </a:r>
          </a:p>
          <a:p>
            <a:pPr lvl="1"/>
            <a:r>
              <a:rPr lang="en-US" dirty="0"/>
              <a:t>AP Biology – A </a:t>
            </a:r>
          </a:p>
          <a:p>
            <a:pPr lvl="1"/>
            <a:r>
              <a:rPr lang="en-US" dirty="0"/>
              <a:t>DE College Algebra – B</a:t>
            </a:r>
          </a:p>
          <a:p>
            <a:pPr lvl="1"/>
            <a:r>
              <a:rPr lang="en-US" dirty="0"/>
              <a:t>English – A</a:t>
            </a:r>
          </a:p>
          <a:p>
            <a:pPr lvl="1"/>
            <a:r>
              <a:rPr lang="en-US" dirty="0"/>
              <a:t>U.S. History – C</a:t>
            </a:r>
          </a:p>
          <a:p>
            <a:pPr lvl="1"/>
            <a:r>
              <a:rPr lang="en-US" dirty="0"/>
              <a:t>Physical Education – A</a:t>
            </a:r>
          </a:p>
          <a:p>
            <a:pPr lvl="1"/>
            <a:r>
              <a:rPr lang="en-US" dirty="0"/>
              <a:t>Graphic And Web Design – B</a:t>
            </a:r>
          </a:p>
          <a:p>
            <a:r>
              <a:rPr lang="en-US" dirty="0"/>
              <a:t>What Is The Weighted And Unweighted GPA For This Semester?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42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AC35-A4EA-386F-6B87-7266BC6F3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Versus Unweighted GPA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32CA6-2661-9B80-85B9-73BE02424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664" y="2654822"/>
            <a:ext cx="9546671" cy="3435585"/>
          </a:xfrm>
        </p:spPr>
        <p:txBody>
          <a:bodyPr numCol="2">
            <a:normAutofit/>
          </a:bodyPr>
          <a:lstStyle/>
          <a:p>
            <a:r>
              <a:rPr lang="en-US" dirty="0"/>
              <a:t>Unweighted GPA</a:t>
            </a:r>
          </a:p>
          <a:p>
            <a:pPr lvl="1"/>
            <a:r>
              <a:rPr lang="en-US" dirty="0"/>
              <a:t>AP Biology – A=4</a:t>
            </a:r>
          </a:p>
          <a:p>
            <a:pPr lvl="1"/>
            <a:r>
              <a:rPr lang="en-US" dirty="0"/>
              <a:t>DE College Algebra – B=3</a:t>
            </a:r>
          </a:p>
          <a:p>
            <a:pPr lvl="1"/>
            <a:r>
              <a:rPr lang="en-US" dirty="0"/>
              <a:t>English – A=4</a:t>
            </a:r>
          </a:p>
          <a:p>
            <a:pPr lvl="1"/>
            <a:r>
              <a:rPr lang="en-US" dirty="0"/>
              <a:t>U.S. History – C=2</a:t>
            </a:r>
          </a:p>
          <a:p>
            <a:pPr lvl="1"/>
            <a:r>
              <a:rPr lang="en-US" dirty="0"/>
              <a:t>Physical Education – A=4</a:t>
            </a:r>
          </a:p>
          <a:p>
            <a:pPr lvl="1"/>
            <a:r>
              <a:rPr lang="en-US" dirty="0"/>
              <a:t>Graphic And Web Design – B=3</a:t>
            </a:r>
          </a:p>
          <a:p>
            <a:r>
              <a:rPr lang="en-US" dirty="0"/>
              <a:t>4+3+4+2+4+3 = 20</a:t>
            </a:r>
          </a:p>
          <a:p>
            <a:r>
              <a:rPr lang="en-US" dirty="0"/>
              <a:t>20/6 = 3.33 Unweighted GPA</a:t>
            </a:r>
          </a:p>
          <a:p>
            <a:r>
              <a:rPr lang="en-US" dirty="0"/>
              <a:t>Weighted GPA</a:t>
            </a:r>
          </a:p>
          <a:p>
            <a:pPr lvl="1"/>
            <a:r>
              <a:rPr lang="en-US" dirty="0"/>
              <a:t>AP Biology – A=5</a:t>
            </a:r>
          </a:p>
          <a:p>
            <a:pPr lvl="1"/>
            <a:r>
              <a:rPr lang="en-US" dirty="0"/>
              <a:t>DE College Algebra – B=4</a:t>
            </a:r>
          </a:p>
          <a:p>
            <a:pPr lvl="1"/>
            <a:r>
              <a:rPr lang="en-US" dirty="0"/>
              <a:t>English – A=4</a:t>
            </a:r>
          </a:p>
          <a:p>
            <a:pPr lvl="1"/>
            <a:r>
              <a:rPr lang="en-US" dirty="0"/>
              <a:t>U.S. History – C=2</a:t>
            </a:r>
          </a:p>
          <a:p>
            <a:pPr lvl="1"/>
            <a:r>
              <a:rPr lang="en-US" dirty="0"/>
              <a:t>Physical Education – A=4</a:t>
            </a:r>
          </a:p>
          <a:p>
            <a:pPr lvl="1"/>
            <a:r>
              <a:rPr lang="en-US" dirty="0"/>
              <a:t>Graphic And Web Design – B=3</a:t>
            </a:r>
          </a:p>
          <a:p>
            <a:r>
              <a:rPr lang="en-US" dirty="0"/>
              <a:t>5+4+4+2+4+3 = 22</a:t>
            </a:r>
          </a:p>
          <a:p>
            <a:r>
              <a:rPr lang="en-US" dirty="0"/>
              <a:t>22/6 = 3.66 Weighted GPA</a:t>
            </a:r>
          </a:p>
        </p:txBody>
      </p:sp>
    </p:spTree>
    <p:extLst>
      <p:ext uri="{BB962C8B-B14F-4D97-AF65-F5344CB8AC3E}">
        <p14:creationId xmlns:p14="http://schemas.microsoft.com/office/powerpoint/2010/main" val="217358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2E8A-5F5A-4034-A5C7-AD7E64B3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Unweighted Core GPA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8FF82-2069-0EC1-EE79-F25EEAFE3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/>
              <a:t>Many Colleges And Universities Use Your </a:t>
            </a:r>
            <a:r>
              <a:rPr lang="en-US" b="1" dirty="0"/>
              <a:t>Unweighted Core GPA </a:t>
            </a:r>
            <a:r>
              <a:rPr lang="en-US" dirty="0"/>
              <a:t>When Considering You For Admission</a:t>
            </a:r>
          </a:p>
          <a:p>
            <a:r>
              <a:rPr lang="en-US" dirty="0"/>
              <a:t>Often Called The Sweet Sixteen For The Sixteen Courses Factored Into The Calculation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Core Classes:</a:t>
            </a:r>
          </a:p>
          <a:p>
            <a:pPr lvl="1"/>
            <a:r>
              <a:rPr lang="en-US" dirty="0"/>
              <a:t>4 Years Of English</a:t>
            </a:r>
          </a:p>
          <a:p>
            <a:pPr lvl="1"/>
            <a:r>
              <a:rPr lang="en-US" dirty="0"/>
              <a:t>4 Years Of Math</a:t>
            </a:r>
          </a:p>
          <a:p>
            <a:pPr lvl="1"/>
            <a:r>
              <a:rPr lang="en-US" dirty="0"/>
              <a:t>3 Years Of Science</a:t>
            </a:r>
          </a:p>
          <a:p>
            <a:pPr lvl="1"/>
            <a:r>
              <a:rPr lang="en-US" dirty="0"/>
              <a:t>2 Years Of Social Science</a:t>
            </a:r>
          </a:p>
          <a:p>
            <a:pPr lvl="1"/>
            <a:r>
              <a:rPr lang="en-US" dirty="0"/>
              <a:t>2 Years Of A Second Language</a:t>
            </a:r>
          </a:p>
          <a:p>
            <a:pPr lvl="1"/>
            <a:r>
              <a:rPr lang="en-US" dirty="0"/>
              <a:t>1 Year Of An Elective</a:t>
            </a:r>
          </a:p>
        </p:txBody>
      </p:sp>
    </p:spTree>
    <p:extLst>
      <p:ext uri="{BB962C8B-B14F-4D97-AF65-F5344CB8AC3E}">
        <p14:creationId xmlns:p14="http://schemas.microsoft.com/office/powerpoint/2010/main" val="63047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2E8A-5F5A-4034-A5C7-AD7E64B3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Unweighted Core GPA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8FF82-2069-0EC1-EE79-F25EEAFE3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63211"/>
            <a:ext cx="7729728" cy="3101983"/>
          </a:xfrm>
        </p:spPr>
        <p:txBody>
          <a:bodyPr>
            <a:normAutofit/>
          </a:bodyPr>
          <a:lstStyle/>
          <a:p>
            <a:r>
              <a:rPr lang="en-US" dirty="0"/>
              <a:t>Your Unweighted Core GPA Is Often Lower Than Your Cumulative Unweighted GPA And Your Cumulative Weighted GPA</a:t>
            </a:r>
          </a:p>
          <a:p>
            <a:pPr lvl="1"/>
            <a:r>
              <a:rPr lang="en-US" dirty="0"/>
              <a:t>Many Students Get Higher Average Grades In Their Electives</a:t>
            </a:r>
          </a:p>
          <a:p>
            <a:pPr lvl="1"/>
            <a:r>
              <a:rPr lang="en-US" dirty="0"/>
              <a:t>Not All Classes Count Towards Your Core </a:t>
            </a:r>
            <a:r>
              <a:rPr lang="en-US" dirty="0" err="1"/>
              <a:t>Gpa</a:t>
            </a:r>
            <a:endParaRPr lang="en-US" dirty="0"/>
          </a:p>
          <a:p>
            <a:pPr lvl="1"/>
            <a:r>
              <a:rPr lang="en-US" dirty="0"/>
              <a:t>Weighting Is Not Done, But The Difficulty Of Your Courses Is Taken Into Consideration</a:t>
            </a:r>
          </a:p>
          <a:p>
            <a:r>
              <a:rPr lang="en-US" dirty="0"/>
              <a:t>Given This, It Is Arguably More Important To Focus Time On Getting The Best Grades In Your Core Classes</a:t>
            </a:r>
          </a:p>
        </p:txBody>
      </p:sp>
    </p:spTree>
    <p:extLst>
      <p:ext uri="{BB962C8B-B14F-4D97-AF65-F5344CB8AC3E}">
        <p14:creationId xmlns:p14="http://schemas.microsoft.com/office/powerpoint/2010/main" val="3206881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A6A58-D041-8E15-4FC4-A573FE6DE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GPA and Class Rank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565C-D8C0-CF45-A60A-B451740EA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So Many Ways To Calculate GPA, How Is Class Rank Determined?</a:t>
            </a:r>
          </a:p>
          <a:p>
            <a:pPr lvl="1"/>
            <a:r>
              <a:rPr lang="en-US" dirty="0"/>
              <a:t>Cumulative Across All Your Courses In High School</a:t>
            </a:r>
          </a:p>
          <a:p>
            <a:pPr lvl="1"/>
            <a:r>
              <a:rPr lang="en-US" dirty="0"/>
              <a:t>Weighted GPA</a:t>
            </a:r>
          </a:p>
          <a:p>
            <a:r>
              <a:rPr lang="en-US" dirty="0"/>
              <a:t>With Unweighted GPA, Many Students Would Share The Number One Rank With A 4.0</a:t>
            </a:r>
          </a:p>
          <a:p>
            <a:r>
              <a:rPr lang="en-US" dirty="0"/>
              <a:t>Technically, You Have Two Ranks, Weighted And Unweighted</a:t>
            </a:r>
          </a:p>
          <a:p>
            <a:r>
              <a:rPr lang="en-US" dirty="0"/>
              <a:t>If A College Or Scholarship Does Not Specify Which They Want, Report Whichever Gives You The Higher Rank</a:t>
            </a:r>
          </a:p>
        </p:txBody>
      </p:sp>
    </p:spTree>
    <p:extLst>
      <p:ext uri="{BB962C8B-B14F-4D97-AF65-F5344CB8AC3E}">
        <p14:creationId xmlns:p14="http://schemas.microsoft.com/office/powerpoint/2010/main" val="2977586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9962-D423-AE98-BDA2-6E27E4BFE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GPA and Scholarships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E5ECB-2CC8-02D4-2BBD-0D88ACFFD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Scholarships Are Awarded For A Range Of Reasons:</a:t>
            </a:r>
          </a:p>
          <a:p>
            <a:pPr lvl="1"/>
            <a:r>
              <a:rPr lang="en-US" dirty="0"/>
              <a:t>Academic Merit (GPA) Scholarships</a:t>
            </a:r>
          </a:p>
          <a:p>
            <a:pPr lvl="1"/>
            <a:r>
              <a:rPr lang="en-US" dirty="0"/>
              <a:t>Cultural Scholarships</a:t>
            </a:r>
          </a:p>
          <a:p>
            <a:pPr lvl="1"/>
            <a:r>
              <a:rPr lang="en-US" dirty="0"/>
              <a:t>Diversity Scholarships</a:t>
            </a:r>
          </a:p>
          <a:p>
            <a:pPr lvl="1"/>
            <a:r>
              <a:rPr lang="en-US" dirty="0"/>
              <a:t>Financial Need Scholarships</a:t>
            </a:r>
          </a:p>
          <a:p>
            <a:r>
              <a:rPr lang="en-US" dirty="0"/>
              <a:t>All Of These, Not Only Academic Merit Scholarships, Might Have A GPA Requirement</a:t>
            </a:r>
          </a:p>
          <a:p>
            <a:r>
              <a:rPr lang="en-US" dirty="0"/>
              <a:t>Some Look At Your Weighted GPA, Others At Your Unweighted GPA</a:t>
            </a:r>
          </a:p>
          <a:p>
            <a:r>
              <a:rPr lang="en-US" dirty="0"/>
              <a:t>Rarely Does A Scholarships Use Core Unweighted GPA</a:t>
            </a:r>
          </a:p>
        </p:txBody>
      </p:sp>
    </p:spTree>
    <p:extLst>
      <p:ext uri="{BB962C8B-B14F-4D97-AF65-F5344CB8AC3E}">
        <p14:creationId xmlns:p14="http://schemas.microsoft.com/office/powerpoint/2010/main" val="82379507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49</TotalTime>
  <Words>808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Parcel</vt:lpstr>
      <vt:lpstr>Understanding Your GPA: Weighting Grades, College Admission, and Scholarships</vt:lpstr>
      <vt:lpstr>What Is a GPA?</vt:lpstr>
      <vt:lpstr>Weighted Versus Unweighted GPA</vt:lpstr>
      <vt:lpstr>Weighted Versus Unweighted GPA</vt:lpstr>
      <vt:lpstr>Weighted Versus Unweighted GPA</vt:lpstr>
      <vt:lpstr>Unweighted Core GPA</vt:lpstr>
      <vt:lpstr>Unweighted Core GPA</vt:lpstr>
      <vt:lpstr>GPA and Class Rank</vt:lpstr>
      <vt:lpstr>GPA and Scholarships</vt:lpstr>
      <vt:lpstr>Reading Your Transcript for GPA and Rank</vt:lpstr>
      <vt:lpstr>Final Thoughts on GPA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Your GPA: Weighting Grades, College Admission, and Scholarships</dc:title>
  <dc:creator>Karaman, Alex</dc:creator>
  <cp:lastModifiedBy>Karaman, Alex</cp:lastModifiedBy>
  <cp:revision>5</cp:revision>
  <dcterms:created xsi:type="dcterms:W3CDTF">2023-02-02T15:38:45Z</dcterms:created>
  <dcterms:modified xsi:type="dcterms:W3CDTF">2023-02-02T16:28:17Z</dcterms:modified>
</cp:coreProperties>
</file>